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1" r:id="rId4"/>
    <p:sldId id="259" r:id="rId5"/>
    <p:sldId id="262" r:id="rId6"/>
    <p:sldId id="264" r:id="rId7"/>
    <p:sldId id="263" r:id="rId8"/>
    <p:sldId id="265" r:id="rId9"/>
    <p:sldId id="266" r:id="rId10"/>
    <p:sldId id="269" r:id="rId11"/>
    <p:sldId id="268" r:id="rId12"/>
    <p:sldId id="270" r:id="rId13"/>
    <p:sldId id="271" r:id="rId14"/>
    <p:sldId id="272" r:id="rId15"/>
    <p:sldId id="274" r:id="rId16"/>
    <p:sldId id="273" r:id="rId17"/>
    <p:sldId id="275" r:id="rId18"/>
    <p:sldId id="276" r:id="rId19"/>
    <p:sldId id="278" r:id="rId20"/>
    <p:sldId id="279" r:id="rId21"/>
    <p:sldId id="280" r:id="rId22"/>
    <p:sldId id="281" r:id="rId23"/>
    <p:sldId id="282" r:id="rId24"/>
    <p:sldId id="283" r:id="rId25"/>
    <p:sldId id="284" r:id="rId26"/>
    <p:sldId id="288" r:id="rId27"/>
    <p:sldId id="286" r:id="rId28"/>
    <p:sldId id="289" r:id="rId29"/>
    <p:sldId id="287" r:id="rId30"/>
    <p:sldId id="290" r:id="rId31"/>
    <p:sldId id="291" r:id="rId32"/>
    <p:sldId id="292" r:id="rId33"/>
    <p:sldId id="293" r:id="rId34"/>
  </p:sldIdLst>
  <p:sldSz cx="9144000" cy="6858000" type="screen4x3"/>
  <p:notesSz cx="6858000" cy="9144000"/>
  <p:custDataLst>
    <p:tags r:id="rId3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78" d="100"/>
          <a:sy n="78" d="100"/>
        </p:scale>
        <p:origin x="1586" y="3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8F16469-E1DA-494B-9C1C-B3BEF3E500BE}" type="datetimeFigureOut">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1100F29-7C69-4B81-B39A-C18041525746}" type="slidenum">
              <a:rPr lang="en-US" smtClean="0"/>
              <a:t>‹#›</a:t>
            </a:fld>
            <a:endParaRPr lang="en-US" dirty="0"/>
          </a:p>
        </p:txBody>
      </p:sp>
    </p:spTree>
    <p:extLst>
      <p:ext uri="{BB962C8B-B14F-4D97-AF65-F5344CB8AC3E}">
        <p14:creationId xmlns:p14="http://schemas.microsoft.com/office/powerpoint/2010/main" val="95052166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F16469-E1DA-494B-9C1C-B3BEF3E500BE}" type="datetimeFigureOut">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1100F29-7C69-4B81-B39A-C18041525746}" type="slidenum">
              <a:rPr lang="en-US" smtClean="0"/>
              <a:t>‹#›</a:t>
            </a:fld>
            <a:endParaRPr lang="en-US" dirty="0"/>
          </a:p>
        </p:txBody>
      </p:sp>
    </p:spTree>
    <p:extLst>
      <p:ext uri="{BB962C8B-B14F-4D97-AF65-F5344CB8AC3E}">
        <p14:creationId xmlns:p14="http://schemas.microsoft.com/office/powerpoint/2010/main" val="1642708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F16469-E1DA-494B-9C1C-B3BEF3E500BE}" type="datetimeFigureOut">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1100F29-7C69-4B81-B39A-C18041525746}" type="slidenum">
              <a:rPr lang="en-US" smtClean="0"/>
              <a:t>‹#›</a:t>
            </a:fld>
            <a:endParaRPr lang="en-US" dirty="0"/>
          </a:p>
        </p:txBody>
      </p:sp>
    </p:spTree>
    <p:extLst>
      <p:ext uri="{BB962C8B-B14F-4D97-AF65-F5344CB8AC3E}">
        <p14:creationId xmlns:p14="http://schemas.microsoft.com/office/powerpoint/2010/main" val="3315494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F16469-E1DA-494B-9C1C-B3BEF3E500BE}" type="datetimeFigureOut">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1100F29-7C69-4B81-B39A-C18041525746}" type="slidenum">
              <a:rPr lang="en-US" smtClean="0"/>
              <a:t>‹#›</a:t>
            </a:fld>
            <a:endParaRPr lang="en-US" dirty="0"/>
          </a:p>
        </p:txBody>
      </p:sp>
    </p:spTree>
    <p:extLst>
      <p:ext uri="{BB962C8B-B14F-4D97-AF65-F5344CB8AC3E}">
        <p14:creationId xmlns:p14="http://schemas.microsoft.com/office/powerpoint/2010/main" val="1774705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8F16469-E1DA-494B-9C1C-B3BEF3E500BE}" type="datetimeFigureOut">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1100F29-7C69-4B81-B39A-C18041525746}" type="slidenum">
              <a:rPr lang="en-US" smtClean="0"/>
              <a:t>‹#›</a:t>
            </a:fld>
            <a:endParaRPr lang="en-US" dirty="0"/>
          </a:p>
        </p:txBody>
      </p:sp>
    </p:spTree>
    <p:extLst>
      <p:ext uri="{BB962C8B-B14F-4D97-AF65-F5344CB8AC3E}">
        <p14:creationId xmlns:p14="http://schemas.microsoft.com/office/powerpoint/2010/main" val="1291802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71487"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8F16469-E1DA-494B-9C1C-B3BEF3E500BE}" type="datetimeFigureOut">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1100F29-7C69-4B81-B39A-C18041525746}" type="slidenum">
              <a:rPr lang="en-US" smtClean="0"/>
              <a:t>‹#›</a:t>
            </a:fld>
            <a:endParaRPr lang="en-US" dirty="0"/>
          </a:p>
        </p:txBody>
      </p:sp>
    </p:spTree>
    <p:extLst>
      <p:ext uri="{BB962C8B-B14F-4D97-AF65-F5344CB8AC3E}">
        <p14:creationId xmlns:p14="http://schemas.microsoft.com/office/powerpoint/2010/main" val="3987130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8F16469-E1DA-494B-9C1C-B3BEF3E500BE}" type="datetimeFigureOut">
              <a:rPr lang="en-US" smtClean="0"/>
              <a:t>1/15/2023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1100F29-7C69-4B81-B39A-C18041525746}" type="slidenum">
              <a:rPr lang="en-US" smtClean="0"/>
              <a:t>‹#›</a:t>
            </a:fld>
            <a:endParaRPr lang="en-US" dirty="0"/>
          </a:p>
        </p:txBody>
      </p:sp>
    </p:spTree>
    <p:extLst>
      <p:ext uri="{BB962C8B-B14F-4D97-AF65-F5344CB8AC3E}">
        <p14:creationId xmlns:p14="http://schemas.microsoft.com/office/powerpoint/2010/main" val="4062122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8F16469-E1DA-494B-9C1C-B3BEF3E500BE}" type="datetimeFigureOut">
              <a:rPr lang="en-US" smtClean="0"/>
              <a:t>1/15/2023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1100F29-7C69-4B81-B39A-C18041525746}" type="slidenum">
              <a:rPr lang="en-US" smtClean="0"/>
              <a:t>‹#›</a:t>
            </a:fld>
            <a:endParaRPr lang="en-US" dirty="0"/>
          </a:p>
        </p:txBody>
      </p:sp>
    </p:spTree>
    <p:extLst>
      <p:ext uri="{BB962C8B-B14F-4D97-AF65-F5344CB8AC3E}">
        <p14:creationId xmlns:p14="http://schemas.microsoft.com/office/powerpoint/2010/main" val="3155286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F16469-E1DA-494B-9C1C-B3BEF3E500BE}" type="datetimeFigureOut">
              <a:rPr lang="en-US" smtClean="0"/>
              <a:t>1/15/2023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1100F29-7C69-4B81-B39A-C18041525746}" type="slidenum">
              <a:rPr lang="en-US" smtClean="0"/>
              <a:t>‹#›</a:t>
            </a:fld>
            <a:endParaRPr lang="en-US" dirty="0"/>
          </a:p>
        </p:txBody>
      </p:sp>
    </p:spTree>
    <p:extLst>
      <p:ext uri="{BB962C8B-B14F-4D97-AF65-F5344CB8AC3E}">
        <p14:creationId xmlns:p14="http://schemas.microsoft.com/office/powerpoint/2010/main" val="3474694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F16469-E1DA-494B-9C1C-B3BEF3E500BE}" type="datetimeFigureOut">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1100F29-7C69-4B81-B39A-C18041525746}" type="slidenum">
              <a:rPr lang="en-US" smtClean="0"/>
              <a:t>‹#›</a:t>
            </a:fld>
            <a:endParaRPr lang="en-US" dirty="0"/>
          </a:p>
        </p:txBody>
      </p:sp>
    </p:spTree>
    <p:extLst>
      <p:ext uri="{BB962C8B-B14F-4D97-AF65-F5344CB8AC3E}">
        <p14:creationId xmlns:p14="http://schemas.microsoft.com/office/powerpoint/2010/main" val="3482922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F16469-E1DA-494B-9C1C-B3BEF3E500BE}" type="datetimeFigureOut">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1100F29-7C69-4B81-B39A-C18041525746}" type="slidenum">
              <a:rPr lang="en-US" smtClean="0"/>
              <a:t>‹#›</a:t>
            </a:fld>
            <a:endParaRPr lang="en-US" dirty="0"/>
          </a:p>
        </p:txBody>
      </p:sp>
    </p:spTree>
    <p:extLst>
      <p:ext uri="{BB962C8B-B14F-4D97-AF65-F5344CB8AC3E}">
        <p14:creationId xmlns:p14="http://schemas.microsoft.com/office/powerpoint/2010/main" val="3893889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F16469-E1DA-494B-9C1C-B3BEF3E500BE}" type="datetimeFigureOut">
              <a:rPr lang="en-US" smtClean="0"/>
              <a:t>1/15/2023</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100F29-7C69-4B81-B39A-C18041525746}" type="slidenum">
              <a:rPr lang="en-US" smtClean="0"/>
              <a:t>‹#›</a:t>
            </a:fld>
            <a:endParaRPr lang="en-US" dirty="0"/>
          </a:p>
        </p:txBody>
      </p:sp>
    </p:spTree>
    <p:extLst>
      <p:ext uri="{BB962C8B-B14F-4D97-AF65-F5344CB8AC3E}">
        <p14:creationId xmlns:p14="http://schemas.microsoft.com/office/powerpoint/2010/main" val="39256965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4" name="Rectangle 22"/>
          <p:cNvSpPr>
            <a:spLocks noGrp="1" noChangeArrowheads="1"/>
          </p:cNvSpPr>
          <p:nvPr>
            <p:ph type="ctrTitle"/>
          </p:nvPr>
        </p:nvSpPr>
        <p:spPr>
          <a:xfrm>
            <a:off x="553244" y="823666"/>
            <a:ext cx="5472112" cy="1320801"/>
          </a:xfrm>
        </p:spPr>
        <p:txBody>
          <a:bodyPr>
            <a:noAutofit/>
          </a:bodyPr>
          <a:lstStyle/>
          <a:p>
            <a:r>
              <a:rPr lang="es-UY" sz="4800" b="1" dirty="0" smtClean="0"/>
              <a:t>Mobile robot </a:t>
            </a:r>
            <a:r>
              <a:rPr lang="es-UY" sz="4800" b="1" dirty="0"/>
              <a:t/>
            </a:r>
            <a:br>
              <a:rPr lang="es-UY" sz="4800" b="1" dirty="0"/>
            </a:br>
            <a:r>
              <a:rPr lang="es-UY" sz="4800" b="1" dirty="0"/>
              <a:t>obstacle</a:t>
            </a:r>
            <a:r>
              <a:rPr lang="es-UY" sz="4800" b="1" dirty="0"/>
              <a:t> </a:t>
            </a:r>
            <a:r>
              <a:rPr lang="es-UY" sz="4800" b="1" dirty="0" err="1" smtClean="0"/>
              <a:t>avoidance</a:t>
            </a:r>
            <a:endParaRPr lang="es-ES" sz="4000" b="1" dirty="0" smtClean="0"/>
          </a:p>
        </p:txBody>
      </p:sp>
      <p:sp>
        <p:nvSpPr>
          <p:cNvPr id="3" name="Rectangle 22"/>
          <p:cNvSpPr txBox="1">
            <a:spLocks noChangeArrowheads="1"/>
          </p:cNvSpPr>
          <p:nvPr/>
        </p:nvSpPr>
        <p:spPr>
          <a:xfrm>
            <a:off x="632297" y="3225392"/>
            <a:ext cx="5472112" cy="13208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UY" sz="2000" b="1" dirty="0" smtClean="0"/>
              <a:t>Sina Rabiee</a:t>
            </a:r>
          </a:p>
          <a:p>
            <a:r>
              <a:rPr lang="es-UY" sz="2000" b="1" dirty="0" smtClean="0"/>
              <a:t>Alireza</a:t>
            </a:r>
            <a:r>
              <a:rPr lang="es-UY" sz="2000" b="1" dirty="0" smtClean="0"/>
              <a:t> </a:t>
            </a:r>
            <a:r>
              <a:rPr lang="es-UY" sz="2000" b="1" dirty="0" smtClean="0"/>
              <a:t>Faghih</a:t>
            </a:r>
            <a:r>
              <a:rPr lang="es-UY" sz="2000" b="1" dirty="0" smtClean="0"/>
              <a:t> </a:t>
            </a:r>
            <a:r>
              <a:rPr lang="es-UY" sz="2000" b="1" dirty="0" smtClean="0"/>
              <a:t>Aliabadi</a:t>
            </a:r>
            <a:endParaRPr lang="es-UY" sz="2000" b="1" dirty="0" smtClean="0"/>
          </a:p>
          <a:p>
            <a:r>
              <a:rPr lang="es-ES" sz="2000" b="1" dirty="0" smtClean="0"/>
              <a:t>Moein</a:t>
            </a:r>
            <a:r>
              <a:rPr lang="es-ES" sz="2000" b="1" dirty="0" smtClean="0"/>
              <a:t> </a:t>
            </a:r>
            <a:r>
              <a:rPr lang="es-ES" sz="2000" b="1" dirty="0" smtClean="0"/>
              <a:t>Nasiri</a:t>
            </a:r>
            <a:endParaRPr lang="es-ES" sz="2000" b="1" dirty="0" smtClean="0"/>
          </a:p>
        </p:txBody>
      </p:sp>
    </p:spTree>
    <p:extLst>
      <p:ext uri="{BB962C8B-B14F-4D97-AF65-F5344CB8AC3E}">
        <p14:creationId xmlns:p14="http://schemas.microsoft.com/office/powerpoint/2010/main" val="132844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b="1" dirty="0" smtClean="0"/>
              <a:t>Proposed </a:t>
            </a:r>
            <a:r>
              <a:rPr lang="en-US" b="1" dirty="0"/>
              <a:t>paths for </a:t>
            </a:r>
            <a:r>
              <a:rPr lang="en-US" b="1" dirty="0" smtClean="0"/>
              <a:t>training</a:t>
            </a:r>
            <a:endParaRPr lang="en-US" b="1" dirty="0"/>
          </a:p>
        </p:txBody>
      </p:sp>
      <p:pic>
        <p:nvPicPr>
          <p:cNvPr id="8" name="Picture 7"/>
          <p:cNvPicPr>
            <a:picLocks noChangeAspect="1"/>
          </p:cNvPicPr>
          <p:nvPr/>
        </p:nvPicPr>
        <p:blipFill>
          <a:blip r:embed="rId3"/>
          <a:stretch>
            <a:fillRect/>
          </a:stretch>
        </p:blipFill>
        <p:spPr>
          <a:xfrm>
            <a:off x="457200" y="2154979"/>
            <a:ext cx="5182049" cy="1619390"/>
          </a:xfrm>
          <a:prstGeom prst="rect">
            <a:avLst/>
          </a:prstGeom>
        </p:spPr>
      </p:pic>
      <p:sp>
        <p:nvSpPr>
          <p:cNvPr id="9" name="Rectangle 8"/>
          <p:cNvSpPr/>
          <p:nvPr/>
        </p:nvSpPr>
        <p:spPr>
          <a:xfrm>
            <a:off x="357684" y="1474043"/>
            <a:ext cx="8786316" cy="369332"/>
          </a:xfrm>
          <a:prstGeom prst="rect">
            <a:avLst/>
          </a:prstGeom>
        </p:spPr>
        <p:txBody>
          <a:bodyPr wrap="none">
            <a:spAutoFit/>
          </a:bodyPr>
          <a:lstStyle/>
          <a:p>
            <a:r>
              <a:rPr lang="en-US" dirty="0" smtClean="0"/>
              <a:t>Using the previous function to calculate the coordinates of the robot and append the in lists</a:t>
            </a:r>
            <a:endParaRPr lang="en-GB" dirty="0"/>
          </a:p>
        </p:txBody>
      </p:sp>
    </p:spTree>
    <p:extLst>
      <p:ext uri="{BB962C8B-B14F-4D97-AF65-F5344CB8AC3E}">
        <p14:creationId xmlns:p14="http://schemas.microsoft.com/office/powerpoint/2010/main" val="18099698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dirty="0" smtClean="0"/>
              <a:t>Proposed </a:t>
            </a:r>
            <a:r>
              <a:rPr lang="en-US" dirty="0"/>
              <a:t>paths for </a:t>
            </a:r>
            <a:r>
              <a:rPr lang="en-US" dirty="0" smtClean="0"/>
              <a:t>training</a:t>
            </a:r>
          </a:p>
          <a:p>
            <a:pPr marL="800100" lvl="1" indent="-342900" algn="l">
              <a:buFont typeface="Arial" panose="020B0604020202020204" pitchFamily="34" charset="0"/>
              <a:buChar char="•"/>
            </a:pPr>
            <a:r>
              <a:rPr lang="en-US" b="1" dirty="0" smtClean="0"/>
              <a:t>Arc move to left</a:t>
            </a:r>
            <a:endParaRPr lang="en-US" b="1" dirty="0"/>
          </a:p>
        </p:txBody>
      </p:sp>
      <p:pic>
        <p:nvPicPr>
          <p:cNvPr id="2" name="Picture 1"/>
          <p:cNvPicPr>
            <a:picLocks noChangeAspect="1"/>
          </p:cNvPicPr>
          <p:nvPr/>
        </p:nvPicPr>
        <p:blipFill>
          <a:blip r:embed="rId3"/>
          <a:stretch>
            <a:fillRect/>
          </a:stretch>
        </p:blipFill>
        <p:spPr>
          <a:xfrm>
            <a:off x="1709024" y="2027220"/>
            <a:ext cx="5305425" cy="4143375"/>
          </a:xfrm>
          <a:prstGeom prst="rect">
            <a:avLst/>
          </a:prstGeom>
        </p:spPr>
      </p:pic>
    </p:spTree>
    <p:extLst>
      <p:ext uri="{BB962C8B-B14F-4D97-AF65-F5344CB8AC3E}">
        <p14:creationId xmlns:p14="http://schemas.microsoft.com/office/powerpoint/2010/main" val="34948576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dirty="0" smtClean="0"/>
              <a:t>Proposed </a:t>
            </a:r>
            <a:r>
              <a:rPr lang="en-US" dirty="0"/>
              <a:t>paths for </a:t>
            </a:r>
            <a:r>
              <a:rPr lang="en-US" dirty="0" smtClean="0"/>
              <a:t>training</a:t>
            </a:r>
          </a:p>
          <a:p>
            <a:pPr marL="800100" lvl="1" indent="-342900" algn="l">
              <a:buFont typeface="Arial" panose="020B0604020202020204" pitchFamily="34" charset="0"/>
              <a:buChar char="•"/>
            </a:pPr>
            <a:r>
              <a:rPr lang="en-US" b="1" dirty="0" smtClean="0"/>
              <a:t>Arc move to right</a:t>
            </a:r>
            <a:endParaRPr lang="en-US" b="1" dirty="0"/>
          </a:p>
        </p:txBody>
      </p:sp>
      <p:pic>
        <p:nvPicPr>
          <p:cNvPr id="5" name="Picture 4"/>
          <p:cNvPicPr>
            <a:picLocks noChangeAspect="1"/>
          </p:cNvPicPr>
          <p:nvPr/>
        </p:nvPicPr>
        <p:blipFill>
          <a:blip r:embed="rId3"/>
          <a:stretch>
            <a:fillRect/>
          </a:stretch>
        </p:blipFill>
        <p:spPr>
          <a:xfrm>
            <a:off x="1713786" y="2027219"/>
            <a:ext cx="5295900" cy="4143375"/>
          </a:xfrm>
          <a:prstGeom prst="rect">
            <a:avLst/>
          </a:prstGeom>
        </p:spPr>
      </p:pic>
    </p:spTree>
    <p:extLst>
      <p:ext uri="{BB962C8B-B14F-4D97-AF65-F5344CB8AC3E}">
        <p14:creationId xmlns:p14="http://schemas.microsoft.com/office/powerpoint/2010/main" val="39871404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dirty="0" smtClean="0"/>
              <a:t>Proposed </a:t>
            </a:r>
            <a:r>
              <a:rPr lang="en-US" dirty="0"/>
              <a:t>paths for </a:t>
            </a:r>
            <a:r>
              <a:rPr lang="en-US" dirty="0" smtClean="0"/>
              <a:t>training</a:t>
            </a:r>
          </a:p>
          <a:p>
            <a:pPr marL="800100" lvl="1" indent="-342900" algn="l">
              <a:buFont typeface="Arial" panose="020B0604020202020204" pitchFamily="34" charset="0"/>
              <a:buChar char="•"/>
            </a:pPr>
            <a:r>
              <a:rPr lang="en-US" b="1" dirty="0" smtClean="0"/>
              <a:t>Front/Back</a:t>
            </a:r>
            <a:endParaRPr lang="en-US" b="1" dirty="0"/>
          </a:p>
        </p:txBody>
      </p:sp>
      <p:pic>
        <p:nvPicPr>
          <p:cNvPr id="5" name="Picture 4"/>
          <p:cNvPicPr>
            <a:picLocks noChangeAspect="1"/>
          </p:cNvPicPr>
          <p:nvPr/>
        </p:nvPicPr>
        <p:blipFill>
          <a:blip r:embed="rId3"/>
          <a:stretch>
            <a:fillRect/>
          </a:stretch>
        </p:blipFill>
        <p:spPr>
          <a:xfrm>
            <a:off x="1818561" y="2027220"/>
            <a:ext cx="5086350" cy="4143375"/>
          </a:xfrm>
          <a:prstGeom prst="rect">
            <a:avLst/>
          </a:prstGeom>
        </p:spPr>
      </p:pic>
    </p:spTree>
    <p:extLst>
      <p:ext uri="{BB962C8B-B14F-4D97-AF65-F5344CB8AC3E}">
        <p14:creationId xmlns:p14="http://schemas.microsoft.com/office/powerpoint/2010/main" val="15106105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dirty="0" smtClean="0"/>
              <a:t>Proposed </a:t>
            </a:r>
            <a:r>
              <a:rPr lang="en-US" dirty="0"/>
              <a:t>paths for </a:t>
            </a:r>
            <a:r>
              <a:rPr lang="en-US" dirty="0" smtClean="0"/>
              <a:t>training</a:t>
            </a:r>
          </a:p>
          <a:p>
            <a:pPr marL="800100" lvl="1" indent="-342900" algn="l">
              <a:buFont typeface="Arial" panose="020B0604020202020204" pitchFamily="34" charset="0"/>
              <a:buChar char="•"/>
            </a:pPr>
            <a:r>
              <a:rPr lang="en-US" b="1" dirty="0" smtClean="0"/>
              <a:t>Mismatched Tunnel</a:t>
            </a:r>
            <a:endParaRPr lang="en-US" b="1" dirty="0"/>
          </a:p>
        </p:txBody>
      </p:sp>
      <p:pic>
        <p:nvPicPr>
          <p:cNvPr id="6" name="Picture 5"/>
          <p:cNvPicPr>
            <a:picLocks noChangeAspect="1"/>
          </p:cNvPicPr>
          <p:nvPr/>
        </p:nvPicPr>
        <p:blipFill>
          <a:blip r:embed="rId3"/>
          <a:stretch>
            <a:fillRect/>
          </a:stretch>
        </p:blipFill>
        <p:spPr>
          <a:xfrm>
            <a:off x="1756648" y="2027219"/>
            <a:ext cx="5210175" cy="4143375"/>
          </a:xfrm>
          <a:prstGeom prst="rect">
            <a:avLst/>
          </a:prstGeom>
        </p:spPr>
      </p:pic>
    </p:spTree>
    <p:extLst>
      <p:ext uri="{BB962C8B-B14F-4D97-AF65-F5344CB8AC3E}">
        <p14:creationId xmlns:p14="http://schemas.microsoft.com/office/powerpoint/2010/main" val="31206838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dirty="0" smtClean="0"/>
              <a:t>Proposed </a:t>
            </a:r>
            <a:r>
              <a:rPr lang="en-US" dirty="0"/>
              <a:t>paths for </a:t>
            </a:r>
            <a:r>
              <a:rPr lang="en-US" dirty="0" smtClean="0"/>
              <a:t>training</a:t>
            </a:r>
          </a:p>
          <a:p>
            <a:pPr marL="800100" lvl="1" indent="-342900" algn="l">
              <a:buFont typeface="Arial" panose="020B0604020202020204" pitchFamily="34" charset="0"/>
              <a:buChar char="•"/>
            </a:pPr>
            <a:r>
              <a:rPr lang="en-US" b="1" dirty="0" smtClean="0"/>
              <a:t>Stuck</a:t>
            </a:r>
            <a:endParaRPr lang="en-US" b="1" dirty="0"/>
          </a:p>
        </p:txBody>
      </p:sp>
      <p:pic>
        <p:nvPicPr>
          <p:cNvPr id="6" name="Picture 5"/>
          <p:cNvPicPr>
            <a:picLocks noChangeAspect="1"/>
          </p:cNvPicPr>
          <p:nvPr/>
        </p:nvPicPr>
        <p:blipFill>
          <a:blip r:embed="rId3"/>
          <a:stretch>
            <a:fillRect/>
          </a:stretch>
        </p:blipFill>
        <p:spPr>
          <a:xfrm>
            <a:off x="1688828" y="2027220"/>
            <a:ext cx="5257800" cy="4143375"/>
          </a:xfrm>
          <a:prstGeom prst="rect">
            <a:avLst/>
          </a:prstGeom>
        </p:spPr>
      </p:pic>
    </p:spTree>
    <p:extLst>
      <p:ext uri="{BB962C8B-B14F-4D97-AF65-F5344CB8AC3E}">
        <p14:creationId xmlns:p14="http://schemas.microsoft.com/office/powerpoint/2010/main" val="40919995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dirty="0" smtClean="0"/>
              <a:t>Proposed </a:t>
            </a:r>
            <a:r>
              <a:rPr lang="en-US" dirty="0"/>
              <a:t>paths for </a:t>
            </a:r>
            <a:r>
              <a:rPr lang="en-US" dirty="0" smtClean="0"/>
              <a:t>training</a:t>
            </a:r>
          </a:p>
          <a:p>
            <a:pPr marL="800100" lvl="1" indent="-342900" algn="l">
              <a:buFont typeface="Arial" panose="020B0604020202020204" pitchFamily="34" charset="0"/>
              <a:buChar char="•"/>
            </a:pPr>
            <a:r>
              <a:rPr lang="en-US" b="1" dirty="0" smtClean="0"/>
              <a:t>Tunnel</a:t>
            </a:r>
            <a:endParaRPr lang="en-US" b="1" dirty="0"/>
          </a:p>
        </p:txBody>
      </p:sp>
      <p:pic>
        <p:nvPicPr>
          <p:cNvPr id="8" name="Picture 7"/>
          <p:cNvPicPr>
            <a:picLocks noChangeAspect="1"/>
          </p:cNvPicPr>
          <p:nvPr/>
        </p:nvPicPr>
        <p:blipFill>
          <a:blip r:embed="rId3"/>
          <a:stretch>
            <a:fillRect/>
          </a:stretch>
        </p:blipFill>
        <p:spPr>
          <a:xfrm>
            <a:off x="1774553" y="1968542"/>
            <a:ext cx="5086350" cy="4143375"/>
          </a:xfrm>
          <a:prstGeom prst="rect">
            <a:avLst/>
          </a:prstGeom>
        </p:spPr>
      </p:pic>
    </p:spTree>
    <p:extLst>
      <p:ext uri="{BB962C8B-B14F-4D97-AF65-F5344CB8AC3E}">
        <p14:creationId xmlns:p14="http://schemas.microsoft.com/office/powerpoint/2010/main" val="21958798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dirty="0" smtClean="0"/>
              <a:t>Proposed </a:t>
            </a:r>
            <a:r>
              <a:rPr lang="en-US" dirty="0"/>
              <a:t>paths for </a:t>
            </a:r>
            <a:r>
              <a:rPr lang="en-US" dirty="0" smtClean="0"/>
              <a:t>training</a:t>
            </a:r>
          </a:p>
          <a:p>
            <a:pPr marL="800100" lvl="1" indent="-342900" algn="l">
              <a:buFont typeface="Arial" panose="020B0604020202020204" pitchFamily="34" charset="0"/>
              <a:buChar char="•"/>
            </a:pPr>
            <a:r>
              <a:rPr lang="en-US" b="1" dirty="0" smtClean="0"/>
              <a:t>Turn around right</a:t>
            </a:r>
            <a:endParaRPr lang="en-US" b="1" dirty="0"/>
          </a:p>
        </p:txBody>
      </p:sp>
      <p:pic>
        <p:nvPicPr>
          <p:cNvPr id="3" name="Picture 2"/>
          <p:cNvPicPr>
            <a:picLocks noChangeAspect="1"/>
          </p:cNvPicPr>
          <p:nvPr/>
        </p:nvPicPr>
        <p:blipFill>
          <a:blip r:embed="rId3"/>
          <a:stretch>
            <a:fillRect/>
          </a:stretch>
        </p:blipFill>
        <p:spPr>
          <a:xfrm>
            <a:off x="2028825" y="2110347"/>
            <a:ext cx="5086350" cy="4143375"/>
          </a:xfrm>
          <a:prstGeom prst="rect">
            <a:avLst/>
          </a:prstGeom>
        </p:spPr>
      </p:pic>
    </p:spTree>
    <p:extLst>
      <p:ext uri="{BB962C8B-B14F-4D97-AF65-F5344CB8AC3E}">
        <p14:creationId xmlns:p14="http://schemas.microsoft.com/office/powerpoint/2010/main" val="18789855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dirty="0" smtClean="0"/>
              <a:t>Proposed </a:t>
            </a:r>
            <a:r>
              <a:rPr lang="en-US" dirty="0"/>
              <a:t>paths for </a:t>
            </a:r>
            <a:r>
              <a:rPr lang="en-US" dirty="0" smtClean="0"/>
              <a:t>training</a:t>
            </a:r>
          </a:p>
          <a:p>
            <a:pPr marL="800100" lvl="1" indent="-342900" algn="l">
              <a:buFont typeface="Arial" panose="020B0604020202020204" pitchFamily="34" charset="0"/>
              <a:buChar char="•"/>
            </a:pPr>
            <a:r>
              <a:rPr lang="en-US" b="1" dirty="0" smtClean="0"/>
              <a:t>Turn around left</a:t>
            </a:r>
            <a:endParaRPr lang="en-US" b="1" dirty="0"/>
          </a:p>
        </p:txBody>
      </p:sp>
      <p:pic>
        <p:nvPicPr>
          <p:cNvPr id="5" name="Picture 4"/>
          <p:cNvPicPr>
            <a:picLocks noChangeAspect="1"/>
          </p:cNvPicPr>
          <p:nvPr/>
        </p:nvPicPr>
        <p:blipFill>
          <a:blip r:embed="rId3"/>
          <a:stretch>
            <a:fillRect/>
          </a:stretch>
        </p:blipFill>
        <p:spPr>
          <a:xfrm>
            <a:off x="2028825" y="2110346"/>
            <a:ext cx="5086350" cy="4143375"/>
          </a:xfrm>
          <a:prstGeom prst="rect">
            <a:avLst/>
          </a:prstGeom>
        </p:spPr>
      </p:pic>
    </p:spTree>
    <p:extLst>
      <p:ext uri="{BB962C8B-B14F-4D97-AF65-F5344CB8AC3E}">
        <p14:creationId xmlns:p14="http://schemas.microsoft.com/office/powerpoint/2010/main" val="6743093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b="1" dirty="0"/>
              <a:t>Creating a Data Frame</a:t>
            </a:r>
          </a:p>
        </p:txBody>
      </p:sp>
      <p:sp>
        <p:nvSpPr>
          <p:cNvPr id="9" name="Rectangle 8"/>
          <p:cNvSpPr/>
          <p:nvPr/>
        </p:nvSpPr>
        <p:spPr>
          <a:xfrm>
            <a:off x="457200" y="1503382"/>
            <a:ext cx="6630726" cy="369332"/>
          </a:xfrm>
          <a:prstGeom prst="rect">
            <a:avLst/>
          </a:prstGeom>
        </p:spPr>
        <p:txBody>
          <a:bodyPr wrap="none">
            <a:spAutoFit/>
          </a:bodyPr>
          <a:lstStyle/>
          <a:p>
            <a:r>
              <a:rPr lang="en-US" dirty="0" smtClean="0"/>
              <a:t>Placing the resulting lists in a Data Frame and normalize it for trainin</a:t>
            </a:r>
            <a:r>
              <a:rPr lang="en-US" dirty="0"/>
              <a:t>g</a:t>
            </a:r>
            <a:endParaRPr lang="en-GB" dirty="0"/>
          </a:p>
        </p:txBody>
      </p:sp>
      <p:pic>
        <p:nvPicPr>
          <p:cNvPr id="2" name="Picture 1"/>
          <p:cNvPicPr>
            <a:picLocks noChangeAspect="1"/>
          </p:cNvPicPr>
          <p:nvPr/>
        </p:nvPicPr>
        <p:blipFill>
          <a:blip r:embed="rId3"/>
          <a:stretch>
            <a:fillRect/>
          </a:stretch>
        </p:blipFill>
        <p:spPr>
          <a:xfrm>
            <a:off x="457200" y="2104223"/>
            <a:ext cx="5982218" cy="723963"/>
          </a:xfrm>
          <a:prstGeom prst="rect">
            <a:avLst/>
          </a:prstGeom>
        </p:spPr>
      </p:pic>
      <p:pic>
        <p:nvPicPr>
          <p:cNvPr id="3" name="Picture 2"/>
          <p:cNvPicPr>
            <a:picLocks noChangeAspect="1"/>
          </p:cNvPicPr>
          <p:nvPr/>
        </p:nvPicPr>
        <p:blipFill>
          <a:blip r:embed="rId4"/>
          <a:stretch>
            <a:fillRect/>
          </a:stretch>
        </p:blipFill>
        <p:spPr>
          <a:xfrm>
            <a:off x="2442859" y="3257956"/>
            <a:ext cx="3368332" cy="3090178"/>
          </a:xfrm>
          <a:prstGeom prst="rect">
            <a:avLst/>
          </a:prstGeom>
        </p:spPr>
      </p:pic>
    </p:spTree>
    <p:extLst>
      <p:ext uri="{BB962C8B-B14F-4D97-AF65-F5344CB8AC3E}">
        <p14:creationId xmlns:p14="http://schemas.microsoft.com/office/powerpoint/2010/main" val="10573763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6" name="Content Placeholder 1"/>
          <p:cNvSpPr txBox="1">
            <a:spLocks/>
          </p:cNvSpPr>
          <p:nvPr/>
        </p:nvSpPr>
        <p:spPr>
          <a:xfrm>
            <a:off x="457200" y="558800"/>
            <a:ext cx="8229600" cy="5939797"/>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smtClean="0"/>
              <a:t>Outline</a:t>
            </a:r>
          </a:p>
          <a:p>
            <a:pPr marL="342900" indent="-342900" algn="l">
              <a:buFont typeface="Arial" panose="020B0604020202020204" pitchFamily="34" charset="0"/>
              <a:buChar char="•"/>
            </a:pPr>
            <a:r>
              <a:rPr lang="en-US" b="1" dirty="0"/>
              <a:t>Data Generation</a:t>
            </a:r>
          </a:p>
          <a:p>
            <a:pPr marL="800100" lvl="1" indent="-342900" algn="l">
              <a:buFont typeface="Arial" panose="020B0604020202020204" pitchFamily="34" charset="0"/>
              <a:buChar char="•"/>
            </a:pPr>
            <a:r>
              <a:rPr lang="en-US" dirty="0"/>
              <a:t>Sensor reading</a:t>
            </a:r>
          </a:p>
          <a:p>
            <a:pPr marL="800100" lvl="1" indent="-342900" algn="l">
              <a:buFont typeface="Arial" panose="020B0604020202020204" pitchFamily="34" charset="0"/>
              <a:buChar char="•"/>
            </a:pPr>
            <a:r>
              <a:rPr lang="en-US" dirty="0" smtClean="0"/>
              <a:t>Filtering &amp; </a:t>
            </a:r>
            <a:r>
              <a:rPr lang="en-US" dirty="0"/>
              <a:t>Disturbance </a:t>
            </a:r>
            <a:r>
              <a:rPr lang="en-US" dirty="0" smtClean="0"/>
              <a:t>Rejection</a:t>
            </a:r>
          </a:p>
          <a:p>
            <a:pPr marL="800100" lvl="1" indent="-342900" algn="l">
              <a:buFont typeface="Arial" panose="020B0604020202020204" pitchFamily="34" charset="0"/>
              <a:buChar char="•"/>
            </a:pPr>
            <a:r>
              <a:rPr lang="en-US" dirty="0" smtClean="0"/>
              <a:t>Creating </a:t>
            </a:r>
            <a:r>
              <a:rPr lang="en-US" dirty="0"/>
              <a:t>a Data Frame</a:t>
            </a:r>
          </a:p>
          <a:p>
            <a:pPr marL="800100" lvl="1" indent="-342900" algn="l">
              <a:buFont typeface="Arial" panose="020B0604020202020204" pitchFamily="34" charset="0"/>
              <a:buChar char="•"/>
            </a:pPr>
            <a:r>
              <a:rPr lang="en-US" dirty="0" smtClean="0"/>
              <a:t>Normalization</a:t>
            </a:r>
            <a:endParaRPr lang="en-US" dirty="0"/>
          </a:p>
          <a:p>
            <a:pPr marL="342900" indent="-342900" algn="l">
              <a:buFont typeface="Arial" panose="020B0604020202020204" pitchFamily="34" charset="0"/>
              <a:buChar char="•"/>
            </a:pPr>
            <a:r>
              <a:rPr lang="en-US" b="1" dirty="0" smtClean="0"/>
              <a:t>Simulation and Generated paths</a:t>
            </a:r>
          </a:p>
          <a:p>
            <a:pPr marL="800100" lvl="1" indent="-342900" algn="l">
              <a:buFont typeface="Arial" panose="020B0604020202020204" pitchFamily="34" charset="0"/>
              <a:buChar char="•"/>
            </a:pPr>
            <a:r>
              <a:rPr lang="en-US" dirty="0" smtClean="0"/>
              <a:t>Kinematics Equations</a:t>
            </a:r>
          </a:p>
          <a:p>
            <a:pPr marL="800100" lvl="1" indent="-342900" algn="l">
              <a:buFont typeface="Arial" panose="020B0604020202020204" pitchFamily="34" charset="0"/>
              <a:buChar char="•"/>
            </a:pPr>
            <a:r>
              <a:rPr lang="en-US" dirty="0" smtClean="0"/>
              <a:t>Proposed paths for training</a:t>
            </a:r>
          </a:p>
          <a:p>
            <a:pPr marL="800100" lvl="1" indent="-342900" algn="l">
              <a:buFont typeface="Arial" panose="020B0604020202020204" pitchFamily="34" charset="0"/>
              <a:buChar char="•"/>
            </a:pPr>
            <a:r>
              <a:rPr lang="en-US" dirty="0"/>
              <a:t>Creating a Data </a:t>
            </a:r>
            <a:r>
              <a:rPr lang="en-US" dirty="0" smtClean="0"/>
              <a:t>Frame</a:t>
            </a:r>
          </a:p>
          <a:p>
            <a:pPr marL="342900" indent="-342900" algn="l">
              <a:buFont typeface="Arial" panose="020B0604020202020204" pitchFamily="34" charset="0"/>
              <a:buChar char="•"/>
            </a:pPr>
            <a:r>
              <a:rPr lang="en-US" b="1" dirty="0"/>
              <a:t>Identification</a:t>
            </a:r>
          </a:p>
          <a:p>
            <a:pPr marL="800100" lvl="1" indent="-342900" algn="l">
              <a:buFont typeface="Arial" panose="020B0604020202020204" pitchFamily="34" charset="0"/>
              <a:buChar char="•"/>
            </a:pPr>
            <a:r>
              <a:rPr lang="en-US" dirty="0"/>
              <a:t>Preparing Time </a:t>
            </a:r>
            <a:r>
              <a:rPr lang="en-US" dirty="0" smtClean="0"/>
              <a:t>series</a:t>
            </a:r>
          </a:p>
          <a:p>
            <a:pPr marL="800100" lvl="1" indent="-342900" algn="l">
              <a:buFont typeface="Arial" panose="020B0604020202020204" pitchFamily="34" charset="0"/>
              <a:buChar char="•"/>
            </a:pPr>
            <a:r>
              <a:rPr lang="en-US" dirty="0" smtClean="0"/>
              <a:t>Keras</a:t>
            </a:r>
            <a:r>
              <a:rPr lang="en-US" dirty="0" smtClean="0"/>
              <a:t> </a:t>
            </a:r>
            <a:r>
              <a:rPr lang="en-US" dirty="0"/>
              <a:t>model</a:t>
            </a:r>
          </a:p>
          <a:p>
            <a:pPr marL="800100" lvl="1" indent="-342900" algn="l">
              <a:buFont typeface="Arial" panose="020B0604020202020204" pitchFamily="34" charset="0"/>
              <a:buChar char="•"/>
            </a:pPr>
            <a:r>
              <a:rPr lang="en-US" dirty="0"/>
              <a:t>Evaluation and Testing </a:t>
            </a:r>
          </a:p>
          <a:p>
            <a:pPr marL="342900" indent="-342900" algn="l">
              <a:buFont typeface="Arial" panose="020B0604020202020204" pitchFamily="34" charset="0"/>
              <a:buChar char="•"/>
            </a:pPr>
            <a:r>
              <a:rPr lang="en-US" b="1" dirty="0" smtClean="0"/>
              <a:t>Controller</a:t>
            </a:r>
            <a:endParaRPr lang="en-US" b="1" dirty="0"/>
          </a:p>
          <a:p>
            <a:pPr marL="800100" lvl="1" indent="-342900" algn="l">
              <a:buFont typeface="Arial" panose="020B0604020202020204" pitchFamily="34" charset="0"/>
              <a:buChar char="•"/>
            </a:pPr>
            <a:r>
              <a:rPr lang="en-US" dirty="0" smtClean="0"/>
              <a:t>Data Manipulation and Preparation</a:t>
            </a:r>
            <a:endParaRPr lang="en-US" dirty="0"/>
          </a:p>
          <a:p>
            <a:pPr marL="800100" lvl="1" indent="-342900" algn="l">
              <a:buFont typeface="Arial" panose="020B0604020202020204" pitchFamily="34" charset="0"/>
              <a:buChar char="•"/>
            </a:pPr>
            <a:r>
              <a:rPr lang="en-US" dirty="0" smtClean="0"/>
              <a:t>LSTM</a:t>
            </a:r>
            <a:endParaRPr lang="en-US" dirty="0"/>
          </a:p>
        </p:txBody>
      </p:sp>
    </p:spTree>
    <p:extLst>
      <p:ext uri="{BB962C8B-B14F-4D97-AF65-F5344CB8AC3E}">
        <p14:creationId xmlns:p14="http://schemas.microsoft.com/office/powerpoint/2010/main" val="2204461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smtClean="0"/>
              <a:t>Identification</a:t>
            </a:r>
            <a:endParaRPr lang="en-US" dirty="0"/>
          </a:p>
          <a:p>
            <a:pPr marL="800100" lvl="1" indent="-342900" algn="l">
              <a:buFont typeface="Arial" panose="020B0604020202020204" pitchFamily="34" charset="0"/>
              <a:buChar char="•"/>
            </a:pPr>
            <a:r>
              <a:rPr lang="en-US" b="1" dirty="0"/>
              <a:t>Preparing Time series</a:t>
            </a:r>
            <a:endParaRPr lang="en-US" b="1" dirty="0"/>
          </a:p>
        </p:txBody>
      </p:sp>
      <p:sp>
        <p:nvSpPr>
          <p:cNvPr id="9" name="Rectangle 8"/>
          <p:cNvSpPr/>
          <p:nvPr/>
        </p:nvSpPr>
        <p:spPr>
          <a:xfrm>
            <a:off x="457200" y="1322458"/>
            <a:ext cx="7468327" cy="1477328"/>
          </a:xfrm>
          <a:prstGeom prst="rect">
            <a:avLst/>
          </a:prstGeom>
        </p:spPr>
        <p:txBody>
          <a:bodyPr wrap="none">
            <a:spAutoFit/>
          </a:bodyPr>
          <a:lstStyle/>
          <a:p>
            <a:r>
              <a:rPr lang="en-GB" dirty="0" smtClean="0"/>
              <a:t>The dataset In hand is a time series in nature, so are to prepare it accordingly:</a:t>
            </a:r>
          </a:p>
          <a:p>
            <a:pPr marL="285750" indent="-285750">
              <a:buFont typeface="Arial" panose="020B0604020202020204" pitchFamily="34" charset="0"/>
              <a:buChar char="•"/>
            </a:pPr>
            <a:r>
              <a:rPr lang="en-GB" dirty="0" smtClean="0"/>
              <a:t>Inputs: PWM of the virtual wheels and coordinates of the last time step</a:t>
            </a:r>
          </a:p>
          <a:p>
            <a:pPr marL="285750" indent="-285750">
              <a:buFont typeface="Arial" panose="020B0604020202020204" pitchFamily="34" charset="0"/>
              <a:buChar char="•"/>
            </a:pPr>
            <a:r>
              <a:rPr lang="en-GB" dirty="0" smtClean="0"/>
              <a:t>output: X-Y position of the current time step</a:t>
            </a:r>
          </a:p>
          <a:p>
            <a:pPr marL="285750" indent="-285750">
              <a:buFont typeface="Arial" panose="020B0604020202020204" pitchFamily="34" charset="0"/>
              <a:buChar char="•"/>
            </a:pPr>
            <a:r>
              <a:rPr lang="en-GB" dirty="0" smtClean="0"/>
              <a:t>Input dimension: time series with 4 attributes</a:t>
            </a:r>
          </a:p>
          <a:p>
            <a:pPr marL="285750" indent="-285750">
              <a:buFont typeface="Arial" panose="020B0604020202020204" pitchFamily="34" charset="0"/>
              <a:buChar char="•"/>
            </a:pPr>
            <a:r>
              <a:rPr lang="en-GB" dirty="0" smtClean="0"/>
              <a:t>output </a:t>
            </a:r>
            <a:r>
              <a:rPr lang="en-GB" dirty="0"/>
              <a:t>dimension: time series with </a:t>
            </a:r>
            <a:r>
              <a:rPr lang="en-GB" dirty="0" smtClean="0"/>
              <a:t>2 attributes</a:t>
            </a:r>
            <a:endParaRPr lang="en-GB" dirty="0"/>
          </a:p>
        </p:txBody>
      </p:sp>
      <p:pic>
        <p:nvPicPr>
          <p:cNvPr id="5" name="Picture 4"/>
          <p:cNvPicPr>
            <a:picLocks noChangeAspect="1"/>
          </p:cNvPicPr>
          <p:nvPr/>
        </p:nvPicPr>
        <p:blipFill>
          <a:blip r:embed="rId3"/>
          <a:stretch>
            <a:fillRect/>
          </a:stretch>
        </p:blipFill>
        <p:spPr>
          <a:xfrm>
            <a:off x="457200" y="2838063"/>
            <a:ext cx="6069116" cy="3660534"/>
          </a:xfrm>
          <a:prstGeom prst="rect">
            <a:avLst/>
          </a:prstGeom>
        </p:spPr>
      </p:pic>
    </p:spTree>
    <p:extLst>
      <p:ext uri="{BB962C8B-B14F-4D97-AF65-F5344CB8AC3E}">
        <p14:creationId xmlns:p14="http://schemas.microsoft.com/office/powerpoint/2010/main" val="21302590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smtClean="0"/>
              <a:t>Identification</a:t>
            </a:r>
            <a:endParaRPr lang="en-US" dirty="0"/>
          </a:p>
          <a:p>
            <a:pPr marL="800100" lvl="1" indent="-342900" algn="l">
              <a:buFont typeface="Arial" panose="020B0604020202020204" pitchFamily="34" charset="0"/>
              <a:buChar char="•"/>
            </a:pPr>
            <a:r>
              <a:rPr lang="en-US" b="1" dirty="0"/>
              <a:t>Preparing Time series</a:t>
            </a:r>
            <a:endParaRPr lang="en-US" b="1" dirty="0"/>
          </a:p>
        </p:txBody>
      </p:sp>
      <p:pic>
        <p:nvPicPr>
          <p:cNvPr id="4" name="Picture 3"/>
          <p:cNvPicPr>
            <a:picLocks noChangeAspect="1"/>
          </p:cNvPicPr>
          <p:nvPr/>
        </p:nvPicPr>
        <p:blipFill>
          <a:blip r:embed="rId3"/>
          <a:stretch>
            <a:fillRect/>
          </a:stretch>
        </p:blipFill>
        <p:spPr>
          <a:xfrm>
            <a:off x="457200" y="1369155"/>
            <a:ext cx="6298615" cy="5355583"/>
          </a:xfrm>
          <a:prstGeom prst="rect">
            <a:avLst/>
          </a:prstGeom>
        </p:spPr>
      </p:pic>
    </p:spTree>
    <p:extLst>
      <p:ext uri="{BB962C8B-B14F-4D97-AF65-F5344CB8AC3E}">
        <p14:creationId xmlns:p14="http://schemas.microsoft.com/office/powerpoint/2010/main" val="30677449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smtClean="0"/>
              <a:t>Identification</a:t>
            </a:r>
          </a:p>
          <a:p>
            <a:pPr marL="800100" lvl="1" indent="-342900" algn="l">
              <a:buFont typeface="Arial" panose="020B0604020202020204" pitchFamily="34" charset="0"/>
              <a:buChar char="•"/>
            </a:pPr>
            <a:r>
              <a:rPr lang="en-US" b="1" dirty="0"/>
              <a:t>Keras</a:t>
            </a:r>
            <a:r>
              <a:rPr lang="en-US" b="1" dirty="0"/>
              <a:t> model</a:t>
            </a:r>
            <a:endParaRPr lang="en-US" b="1" dirty="0"/>
          </a:p>
        </p:txBody>
      </p:sp>
      <p:sp>
        <p:nvSpPr>
          <p:cNvPr id="5" name="Rectangle 4"/>
          <p:cNvSpPr/>
          <p:nvPr/>
        </p:nvSpPr>
        <p:spPr>
          <a:xfrm>
            <a:off x="281167" y="1209992"/>
            <a:ext cx="8934818" cy="1754326"/>
          </a:xfrm>
          <a:prstGeom prst="rect">
            <a:avLst/>
          </a:prstGeom>
        </p:spPr>
        <p:txBody>
          <a:bodyPr wrap="none">
            <a:spAutoFit/>
          </a:bodyPr>
          <a:lstStyle/>
          <a:p>
            <a:pPr>
              <a:lnSpc>
                <a:spcPct val="150000"/>
              </a:lnSpc>
            </a:pPr>
            <a:r>
              <a:rPr lang="en-GB" dirty="0" smtClean="0"/>
              <a:t>Keeping universal approximation theorem in mind, a 3 layer MLP (1 hidden Layer) is sufficient</a:t>
            </a:r>
          </a:p>
          <a:p>
            <a:pPr>
              <a:lnSpc>
                <a:spcPct val="150000"/>
              </a:lnSpc>
            </a:pPr>
            <a:r>
              <a:rPr lang="en-GB" dirty="0" smtClean="0"/>
              <a:t>for approximation of any function. using </a:t>
            </a:r>
            <a:r>
              <a:rPr lang="en-GB" dirty="0" smtClean="0"/>
              <a:t>tanh</a:t>
            </a:r>
            <a:r>
              <a:rPr lang="en-GB" dirty="0" smtClean="0"/>
              <a:t> as activation because input data is signed.</a:t>
            </a:r>
          </a:p>
          <a:p>
            <a:pPr>
              <a:lnSpc>
                <a:spcPct val="150000"/>
              </a:lnSpc>
            </a:pPr>
            <a:r>
              <a:rPr lang="en-GB" dirty="0" smtClean="0"/>
              <a:t>In tests, not using dropouts, caused the validation loss to be less than training loss!</a:t>
            </a:r>
          </a:p>
          <a:p>
            <a:pPr>
              <a:lnSpc>
                <a:spcPct val="150000"/>
              </a:lnSpc>
            </a:pPr>
            <a:r>
              <a:rPr lang="en-GB" dirty="0" smtClean="0"/>
              <a:t>one cause of this could be the huge dimension reduction from the input to the hidden layer</a:t>
            </a:r>
          </a:p>
        </p:txBody>
      </p:sp>
      <p:pic>
        <p:nvPicPr>
          <p:cNvPr id="2" name="Picture 1"/>
          <p:cNvPicPr>
            <a:picLocks noChangeAspect="1"/>
          </p:cNvPicPr>
          <p:nvPr/>
        </p:nvPicPr>
        <p:blipFill>
          <a:blip r:embed="rId3"/>
          <a:stretch>
            <a:fillRect/>
          </a:stretch>
        </p:blipFill>
        <p:spPr>
          <a:xfrm>
            <a:off x="4063455" y="4142590"/>
            <a:ext cx="3456336" cy="2524745"/>
          </a:xfrm>
          <a:prstGeom prst="rect">
            <a:avLst/>
          </a:prstGeom>
        </p:spPr>
      </p:pic>
      <p:pic>
        <p:nvPicPr>
          <p:cNvPr id="3" name="Picture 2"/>
          <p:cNvPicPr>
            <a:picLocks noChangeAspect="1"/>
          </p:cNvPicPr>
          <p:nvPr/>
        </p:nvPicPr>
        <p:blipFill>
          <a:blip r:embed="rId4"/>
          <a:stretch>
            <a:fillRect/>
          </a:stretch>
        </p:blipFill>
        <p:spPr>
          <a:xfrm>
            <a:off x="281167" y="2953398"/>
            <a:ext cx="3606255" cy="1242980"/>
          </a:xfrm>
          <a:prstGeom prst="rect">
            <a:avLst/>
          </a:prstGeom>
        </p:spPr>
      </p:pic>
    </p:spTree>
    <p:extLst>
      <p:ext uri="{BB962C8B-B14F-4D97-AF65-F5344CB8AC3E}">
        <p14:creationId xmlns:p14="http://schemas.microsoft.com/office/powerpoint/2010/main" val="31904647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smtClean="0"/>
              <a:t>Identification</a:t>
            </a:r>
          </a:p>
          <a:p>
            <a:pPr marL="800100" lvl="1" indent="-342900" algn="l">
              <a:buFont typeface="Arial" panose="020B0604020202020204" pitchFamily="34" charset="0"/>
              <a:buChar char="•"/>
            </a:pPr>
            <a:r>
              <a:rPr lang="en-US" b="1" dirty="0"/>
              <a:t>Keras</a:t>
            </a:r>
            <a:r>
              <a:rPr lang="en-US" b="1" dirty="0"/>
              <a:t> model</a:t>
            </a:r>
            <a:endParaRPr lang="en-US" b="1" dirty="0"/>
          </a:p>
        </p:txBody>
      </p:sp>
      <p:pic>
        <p:nvPicPr>
          <p:cNvPr id="4" name="Picture 3"/>
          <p:cNvPicPr>
            <a:picLocks noChangeAspect="1"/>
          </p:cNvPicPr>
          <p:nvPr/>
        </p:nvPicPr>
        <p:blipFill>
          <a:blip r:embed="rId3"/>
          <a:stretch>
            <a:fillRect/>
          </a:stretch>
        </p:blipFill>
        <p:spPr>
          <a:xfrm>
            <a:off x="457200" y="1571048"/>
            <a:ext cx="8204536" cy="424007"/>
          </a:xfrm>
          <a:prstGeom prst="rect">
            <a:avLst/>
          </a:prstGeom>
        </p:spPr>
      </p:pic>
      <p:pic>
        <p:nvPicPr>
          <p:cNvPr id="6" name="Picture 5"/>
          <p:cNvPicPr>
            <a:picLocks noChangeAspect="1"/>
          </p:cNvPicPr>
          <p:nvPr/>
        </p:nvPicPr>
        <p:blipFill>
          <a:blip r:embed="rId4"/>
          <a:stretch>
            <a:fillRect/>
          </a:stretch>
        </p:blipFill>
        <p:spPr>
          <a:xfrm>
            <a:off x="185813" y="3695156"/>
            <a:ext cx="3739418" cy="2959017"/>
          </a:xfrm>
          <a:prstGeom prst="rect">
            <a:avLst/>
          </a:prstGeom>
        </p:spPr>
      </p:pic>
      <p:pic>
        <p:nvPicPr>
          <p:cNvPr id="8" name="Picture 7"/>
          <p:cNvPicPr>
            <a:picLocks noChangeAspect="1"/>
          </p:cNvPicPr>
          <p:nvPr/>
        </p:nvPicPr>
        <p:blipFill>
          <a:blip r:embed="rId5"/>
          <a:stretch>
            <a:fillRect/>
          </a:stretch>
        </p:blipFill>
        <p:spPr>
          <a:xfrm>
            <a:off x="4028082" y="2079427"/>
            <a:ext cx="3526720" cy="2830084"/>
          </a:xfrm>
          <a:prstGeom prst="rect">
            <a:avLst/>
          </a:prstGeom>
        </p:spPr>
      </p:pic>
    </p:spTree>
    <p:extLst>
      <p:ext uri="{BB962C8B-B14F-4D97-AF65-F5344CB8AC3E}">
        <p14:creationId xmlns:p14="http://schemas.microsoft.com/office/powerpoint/2010/main" val="16259339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smtClean="0"/>
              <a:t>Identification</a:t>
            </a:r>
          </a:p>
          <a:p>
            <a:pPr marL="800100" lvl="1" indent="-342900" algn="l">
              <a:buFont typeface="Arial" panose="020B0604020202020204" pitchFamily="34" charset="0"/>
              <a:buChar char="•"/>
            </a:pPr>
            <a:r>
              <a:rPr lang="en-US" b="1" dirty="0" smtClean="0"/>
              <a:t>Evaluation and testing</a:t>
            </a:r>
            <a:endParaRPr lang="en-US" b="1" dirty="0"/>
          </a:p>
        </p:txBody>
      </p:sp>
      <p:sp>
        <p:nvSpPr>
          <p:cNvPr id="5" name="Rectangle 4"/>
          <p:cNvSpPr/>
          <p:nvPr/>
        </p:nvSpPr>
        <p:spPr>
          <a:xfrm>
            <a:off x="320286" y="1298009"/>
            <a:ext cx="5897577" cy="507831"/>
          </a:xfrm>
          <a:prstGeom prst="rect">
            <a:avLst/>
          </a:prstGeom>
        </p:spPr>
        <p:txBody>
          <a:bodyPr wrap="none">
            <a:spAutoFit/>
          </a:bodyPr>
          <a:lstStyle/>
          <a:p>
            <a:pPr>
              <a:lnSpc>
                <a:spcPct val="150000"/>
              </a:lnSpc>
            </a:pPr>
            <a:r>
              <a:rPr lang="en-GB" dirty="0" smtClean="0"/>
              <a:t>Creating a random test path </a:t>
            </a:r>
            <a:r>
              <a:rPr lang="en-GB" dirty="0"/>
              <a:t>and </a:t>
            </a:r>
            <a:r>
              <a:rPr lang="en-GB" dirty="0" smtClean="0"/>
              <a:t>pre-process it the same way</a:t>
            </a:r>
          </a:p>
        </p:txBody>
      </p:sp>
      <p:pic>
        <p:nvPicPr>
          <p:cNvPr id="4" name="Picture 3"/>
          <p:cNvPicPr>
            <a:picLocks noChangeAspect="1"/>
          </p:cNvPicPr>
          <p:nvPr/>
        </p:nvPicPr>
        <p:blipFill>
          <a:blip r:embed="rId3"/>
          <a:stretch>
            <a:fillRect/>
          </a:stretch>
        </p:blipFill>
        <p:spPr>
          <a:xfrm>
            <a:off x="320286" y="1878833"/>
            <a:ext cx="7144369" cy="4503810"/>
          </a:xfrm>
          <a:prstGeom prst="rect">
            <a:avLst/>
          </a:prstGeom>
        </p:spPr>
      </p:pic>
    </p:spTree>
    <p:extLst>
      <p:ext uri="{BB962C8B-B14F-4D97-AF65-F5344CB8AC3E}">
        <p14:creationId xmlns:p14="http://schemas.microsoft.com/office/powerpoint/2010/main" val="14387526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smtClean="0"/>
              <a:t>Identification</a:t>
            </a:r>
          </a:p>
          <a:p>
            <a:pPr marL="800100" lvl="1" indent="-342900" algn="l">
              <a:buFont typeface="Arial" panose="020B0604020202020204" pitchFamily="34" charset="0"/>
              <a:buChar char="•"/>
            </a:pPr>
            <a:r>
              <a:rPr lang="en-US" b="1" dirty="0" smtClean="0"/>
              <a:t>Evaluation and testing</a:t>
            </a:r>
            <a:endParaRPr lang="en-US" b="1" dirty="0"/>
          </a:p>
        </p:txBody>
      </p:sp>
      <p:pic>
        <p:nvPicPr>
          <p:cNvPr id="6" name="Picture 5"/>
          <p:cNvPicPr>
            <a:picLocks noChangeAspect="1"/>
          </p:cNvPicPr>
          <p:nvPr/>
        </p:nvPicPr>
        <p:blipFill>
          <a:blip r:embed="rId3"/>
          <a:stretch>
            <a:fillRect/>
          </a:stretch>
        </p:blipFill>
        <p:spPr>
          <a:xfrm>
            <a:off x="457200" y="1415453"/>
            <a:ext cx="6618544" cy="1474598"/>
          </a:xfrm>
          <a:prstGeom prst="rect">
            <a:avLst/>
          </a:prstGeom>
        </p:spPr>
      </p:pic>
      <p:pic>
        <p:nvPicPr>
          <p:cNvPr id="8" name="Picture 7"/>
          <p:cNvPicPr>
            <a:picLocks noChangeAspect="1"/>
          </p:cNvPicPr>
          <p:nvPr/>
        </p:nvPicPr>
        <p:blipFill>
          <a:blip r:embed="rId4"/>
          <a:stretch>
            <a:fillRect/>
          </a:stretch>
        </p:blipFill>
        <p:spPr>
          <a:xfrm>
            <a:off x="1825108" y="3075005"/>
            <a:ext cx="4668600" cy="3524921"/>
          </a:xfrm>
          <a:prstGeom prst="rect">
            <a:avLst/>
          </a:prstGeom>
        </p:spPr>
      </p:pic>
    </p:spTree>
    <p:extLst>
      <p:ext uri="{BB962C8B-B14F-4D97-AF65-F5344CB8AC3E}">
        <p14:creationId xmlns:p14="http://schemas.microsoft.com/office/powerpoint/2010/main" val="15126391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smtClean="0"/>
              <a:t>Identification</a:t>
            </a:r>
          </a:p>
          <a:p>
            <a:pPr marL="800100" lvl="1" indent="-342900" algn="l">
              <a:buFont typeface="Arial" panose="020B0604020202020204" pitchFamily="34" charset="0"/>
              <a:buChar char="•"/>
            </a:pPr>
            <a:r>
              <a:rPr lang="en-US" b="1" dirty="0" smtClean="0"/>
              <a:t>Saving layers weights</a:t>
            </a:r>
            <a:endParaRPr lang="en-US" b="1" dirty="0"/>
          </a:p>
        </p:txBody>
      </p:sp>
      <p:pic>
        <p:nvPicPr>
          <p:cNvPr id="2" name="Picture 1"/>
          <p:cNvPicPr>
            <a:picLocks noChangeAspect="1"/>
          </p:cNvPicPr>
          <p:nvPr/>
        </p:nvPicPr>
        <p:blipFill>
          <a:blip r:embed="rId3"/>
          <a:stretch>
            <a:fillRect/>
          </a:stretch>
        </p:blipFill>
        <p:spPr>
          <a:xfrm>
            <a:off x="2261282" y="2322240"/>
            <a:ext cx="4621436" cy="905055"/>
          </a:xfrm>
          <a:prstGeom prst="rect">
            <a:avLst/>
          </a:prstGeom>
        </p:spPr>
      </p:pic>
    </p:spTree>
    <p:extLst>
      <p:ext uri="{BB962C8B-B14F-4D97-AF65-F5344CB8AC3E}">
        <p14:creationId xmlns:p14="http://schemas.microsoft.com/office/powerpoint/2010/main" val="29015430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smtClean="0"/>
              <a:t>Controller</a:t>
            </a:r>
          </a:p>
          <a:p>
            <a:pPr marL="800100" lvl="1" indent="-342900" algn="l">
              <a:buFont typeface="Arial" panose="020B0604020202020204" pitchFamily="34" charset="0"/>
              <a:buChar char="•"/>
            </a:pPr>
            <a:r>
              <a:rPr lang="en-US" b="1" dirty="0"/>
              <a:t>Data Manipulation and Preparation</a:t>
            </a:r>
            <a:endParaRPr lang="en-US" b="1" dirty="0"/>
          </a:p>
        </p:txBody>
      </p:sp>
      <p:sp>
        <p:nvSpPr>
          <p:cNvPr id="5" name="Rectangle 4"/>
          <p:cNvSpPr/>
          <p:nvPr/>
        </p:nvSpPr>
        <p:spPr>
          <a:xfrm>
            <a:off x="276278" y="1283339"/>
            <a:ext cx="8774816" cy="646331"/>
          </a:xfrm>
          <a:prstGeom prst="rect">
            <a:avLst/>
          </a:prstGeom>
        </p:spPr>
        <p:txBody>
          <a:bodyPr wrap="square">
            <a:spAutoFit/>
          </a:bodyPr>
          <a:lstStyle/>
          <a:p>
            <a:r>
              <a:rPr lang="en-GB" dirty="0" smtClean="0"/>
              <a:t>Each row in the created dataset for controller contains PWM of the virtual wheels and sensor readings of the same time step. So we need to shift the sensor values one row up.</a:t>
            </a:r>
          </a:p>
        </p:txBody>
      </p:sp>
      <p:pic>
        <p:nvPicPr>
          <p:cNvPr id="4" name="Picture 3"/>
          <p:cNvPicPr>
            <a:picLocks noChangeAspect="1"/>
          </p:cNvPicPr>
          <p:nvPr/>
        </p:nvPicPr>
        <p:blipFill>
          <a:blip r:embed="rId3"/>
          <a:stretch>
            <a:fillRect/>
          </a:stretch>
        </p:blipFill>
        <p:spPr>
          <a:xfrm>
            <a:off x="330107" y="2037730"/>
            <a:ext cx="6058425" cy="1863251"/>
          </a:xfrm>
          <a:prstGeom prst="rect">
            <a:avLst/>
          </a:prstGeom>
        </p:spPr>
      </p:pic>
      <p:pic>
        <p:nvPicPr>
          <p:cNvPr id="6" name="Picture 5"/>
          <p:cNvPicPr>
            <a:picLocks noChangeAspect="1"/>
          </p:cNvPicPr>
          <p:nvPr/>
        </p:nvPicPr>
        <p:blipFill>
          <a:blip r:embed="rId4"/>
          <a:stretch>
            <a:fillRect/>
          </a:stretch>
        </p:blipFill>
        <p:spPr>
          <a:xfrm>
            <a:off x="4581272" y="3961590"/>
            <a:ext cx="2694810" cy="2769855"/>
          </a:xfrm>
          <a:prstGeom prst="rect">
            <a:avLst/>
          </a:prstGeom>
        </p:spPr>
      </p:pic>
    </p:spTree>
    <p:extLst>
      <p:ext uri="{BB962C8B-B14F-4D97-AF65-F5344CB8AC3E}">
        <p14:creationId xmlns:p14="http://schemas.microsoft.com/office/powerpoint/2010/main" val="2720277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smtClean="0"/>
              <a:t>Controller</a:t>
            </a:r>
          </a:p>
          <a:p>
            <a:pPr marL="800100" lvl="1" indent="-342900" algn="l">
              <a:buFont typeface="Arial" panose="020B0604020202020204" pitchFamily="34" charset="0"/>
              <a:buChar char="•"/>
            </a:pPr>
            <a:r>
              <a:rPr lang="en-US" b="1" dirty="0"/>
              <a:t>Data Manipulation and Preparation</a:t>
            </a:r>
            <a:endParaRPr lang="en-US" b="1" dirty="0"/>
          </a:p>
        </p:txBody>
      </p:sp>
      <p:sp>
        <p:nvSpPr>
          <p:cNvPr id="5" name="Rectangle 4"/>
          <p:cNvSpPr/>
          <p:nvPr/>
        </p:nvSpPr>
        <p:spPr>
          <a:xfrm>
            <a:off x="276278" y="1283339"/>
            <a:ext cx="8774816" cy="646331"/>
          </a:xfrm>
          <a:prstGeom prst="rect">
            <a:avLst/>
          </a:prstGeom>
        </p:spPr>
        <p:txBody>
          <a:bodyPr wrap="square">
            <a:spAutoFit/>
          </a:bodyPr>
          <a:lstStyle/>
          <a:p>
            <a:r>
              <a:rPr lang="en-GB" dirty="0" smtClean="0"/>
              <a:t>Each row in the created dataset for controller contains PWM of the virtual wheels and sensor readings of the same time step. So we need to shift the sensor values one row up.</a:t>
            </a:r>
          </a:p>
        </p:txBody>
      </p:sp>
      <p:pic>
        <p:nvPicPr>
          <p:cNvPr id="4" name="Picture 3"/>
          <p:cNvPicPr>
            <a:picLocks noChangeAspect="1"/>
          </p:cNvPicPr>
          <p:nvPr/>
        </p:nvPicPr>
        <p:blipFill>
          <a:blip r:embed="rId3"/>
          <a:stretch>
            <a:fillRect/>
          </a:stretch>
        </p:blipFill>
        <p:spPr>
          <a:xfrm>
            <a:off x="330107" y="2037730"/>
            <a:ext cx="6058425" cy="1863251"/>
          </a:xfrm>
          <a:prstGeom prst="rect">
            <a:avLst/>
          </a:prstGeom>
        </p:spPr>
      </p:pic>
      <p:pic>
        <p:nvPicPr>
          <p:cNvPr id="6" name="Picture 5"/>
          <p:cNvPicPr>
            <a:picLocks noChangeAspect="1"/>
          </p:cNvPicPr>
          <p:nvPr/>
        </p:nvPicPr>
        <p:blipFill>
          <a:blip r:embed="rId4"/>
          <a:stretch>
            <a:fillRect/>
          </a:stretch>
        </p:blipFill>
        <p:spPr>
          <a:xfrm>
            <a:off x="4581272" y="3961590"/>
            <a:ext cx="2694810" cy="2769855"/>
          </a:xfrm>
          <a:prstGeom prst="rect">
            <a:avLst/>
          </a:prstGeom>
        </p:spPr>
      </p:pic>
    </p:spTree>
    <p:extLst>
      <p:ext uri="{BB962C8B-B14F-4D97-AF65-F5344CB8AC3E}">
        <p14:creationId xmlns:p14="http://schemas.microsoft.com/office/powerpoint/2010/main" val="1801769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smtClean="0"/>
              <a:t>Controller</a:t>
            </a:r>
          </a:p>
          <a:p>
            <a:pPr marL="800100" lvl="1" indent="-342900" algn="l">
              <a:buFont typeface="Arial" panose="020B0604020202020204" pitchFamily="34" charset="0"/>
              <a:buChar char="•"/>
            </a:pPr>
            <a:r>
              <a:rPr lang="en-US" b="1" dirty="0"/>
              <a:t>Data Manipulation and Preparation</a:t>
            </a:r>
          </a:p>
          <a:p>
            <a:pPr marL="800100" lvl="1" indent="-342900" algn="l">
              <a:buFont typeface="Arial" panose="020B0604020202020204" pitchFamily="34" charset="0"/>
              <a:buChar char="•"/>
            </a:pPr>
            <a:endParaRPr lang="en-US" b="1" dirty="0"/>
          </a:p>
        </p:txBody>
      </p:sp>
      <p:sp>
        <p:nvSpPr>
          <p:cNvPr id="5" name="Rectangle 4"/>
          <p:cNvSpPr/>
          <p:nvPr/>
        </p:nvSpPr>
        <p:spPr>
          <a:xfrm>
            <a:off x="266498" y="1395806"/>
            <a:ext cx="8799265" cy="1200329"/>
          </a:xfrm>
          <a:prstGeom prst="rect">
            <a:avLst/>
          </a:prstGeom>
        </p:spPr>
        <p:txBody>
          <a:bodyPr wrap="square">
            <a:spAutoFit/>
          </a:bodyPr>
          <a:lstStyle/>
          <a:p>
            <a:r>
              <a:rPr lang="en-GB" dirty="0" smtClean="0"/>
              <a:t>As before we need to create time series from the data. For LSTM model we create time series of 4 inputs (sensor reading of the previous time step and PWM values of the current time step) in each time step.</a:t>
            </a:r>
          </a:p>
          <a:p>
            <a:r>
              <a:rPr lang="en-US" dirty="0" smtClean="0"/>
              <a:t>Concatenating to PWM values of the next time step in list, prepares the output for training.</a:t>
            </a:r>
            <a:endParaRPr lang="en-GB" dirty="0" smtClean="0"/>
          </a:p>
        </p:txBody>
      </p:sp>
      <p:pic>
        <p:nvPicPr>
          <p:cNvPr id="2" name="Picture 1"/>
          <p:cNvPicPr>
            <a:picLocks noChangeAspect="1"/>
          </p:cNvPicPr>
          <p:nvPr/>
        </p:nvPicPr>
        <p:blipFill>
          <a:blip r:embed="rId3"/>
          <a:stretch>
            <a:fillRect/>
          </a:stretch>
        </p:blipFill>
        <p:spPr>
          <a:xfrm>
            <a:off x="339625" y="2596135"/>
            <a:ext cx="8255920" cy="1637396"/>
          </a:xfrm>
          <a:prstGeom prst="rect">
            <a:avLst/>
          </a:prstGeom>
        </p:spPr>
      </p:pic>
      <p:pic>
        <p:nvPicPr>
          <p:cNvPr id="3" name="Picture 2"/>
          <p:cNvPicPr>
            <a:picLocks noChangeAspect="1"/>
          </p:cNvPicPr>
          <p:nvPr/>
        </p:nvPicPr>
        <p:blipFill>
          <a:blip r:embed="rId4"/>
          <a:stretch>
            <a:fillRect/>
          </a:stretch>
        </p:blipFill>
        <p:spPr>
          <a:xfrm>
            <a:off x="665140" y="4275373"/>
            <a:ext cx="6478916" cy="2521291"/>
          </a:xfrm>
          <a:prstGeom prst="rect">
            <a:avLst/>
          </a:prstGeom>
        </p:spPr>
      </p:pic>
    </p:spTree>
    <p:extLst>
      <p:ext uri="{BB962C8B-B14F-4D97-AF65-F5344CB8AC3E}">
        <p14:creationId xmlns:p14="http://schemas.microsoft.com/office/powerpoint/2010/main" val="40324859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6"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smtClean="0"/>
              <a:t>Data </a:t>
            </a:r>
            <a:r>
              <a:rPr lang="en-US" dirty="0"/>
              <a:t>Generation</a:t>
            </a:r>
          </a:p>
          <a:p>
            <a:pPr marL="800100" lvl="1" indent="-342900" algn="l">
              <a:buFont typeface="Arial" panose="020B0604020202020204" pitchFamily="34" charset="0"/>
              <a:buChar char="•"/>
            </a:pPr>
            <a:r>
              <a:rPr lang="en-US" b="1" dirty="0" smtClean="0"/>
              <a:t>Sensor reading</a:t>
            </a:r>
            <a:endParaRPr lang="en-US" b="1" dirty="0"/>
          </a:p>
        </p:txBody>
      </p:sp>
      <p:sp>
        <p:nvSpPr>
          <p:cNvPr id="2" name="Rectangle 1"/>
          <p:cNvSpPr/>
          <p:nvPr/>
        </p:nvSpPr>
        <p:spPr>
          <a:xfrm>
            <a:off x="518042" y="1576899"/>
            <a:ext cx="7008072" cy="369332"/>
          </a:xfrm>
          <a:prstGeom prst="rect">
            <a:avLst/>
          </a:prstGeom>
        </p:spPr>
        <p:txBody>
          <a:bodyPr wrap="none">
            <a:spAutoFit/>
          </a:bodyPr>
          <a:lstStyle/>
          <a:p>
            <a:r>
              <a:rPr lang="en-US" dirty="0" smtClean="0"/>
              <a:t>Reading Data from ultrasonic sensors every 0.1s and appending in a list</a:t>
            </a:r>
            <a:endParaRPr lang="en-GB" dirty="0"/>
          </a:p>
        </p:txBody>
      </p:sp>
      <p:pic>
        <p:nvPicPr>
          <p:cNvPr id="3" name="Picture 2"/>
          <p:cNvPicPr>
            <a:picLocks noChangeAspect="1"/>
          </p:cNvPicPr>
          <p:nvPr/>
        </p:nvPicPr>
        <p:blipFill>
          <a:blip r:embed="rId3"/>
          <a:stretch>
            <a:fillRect/>
          </a:stretch>
        </p:blipFill>
        <p:spPr>
          <a:xfrm>
            <a:off x="623589" y="2091589"/>
            <a:ext cx="2980223" cy="986556"/>
          </a:xfrm>
          <a:prstGeom prst="rect">
            <a:avLst/>
          </a:prstGeom>
        </p:spPr>
      </p:pic>
      <p:pic>
        <p:nvPicPr>
          <p:cNvPr id="4" name="Picture 3"/>
          <p:cNvPicPr>
            <a:picLocks noChangeAspect="1"/>
          </p:cNvPicPr>
          <p:nvPr/>
        </p:nvPicPr>
        <p:blipFill>
          <a:blip r:embed="rId4"/>
          <a:stretch>
            <a:fillRect/>
          </a:stretch>
        </p:blipFill>
        <p:spPr>
          <a:xfrm>
            <a:off x="4572000" y="3528698"/>
            <a:ext cx="2414647" cy="2992153"/>
          </a:xfrm>
          <a:prstGeom prst="rect">
            <a:avLst/>
          </a:prstGeom>
        </p:spPr>
      </p:pic>
      <p:sp>
        <p:nvSpPr>
          <p:cNvPr id="7" name="Rectangle 6"/>
          <p:cNvSpPr/>
          <p:nvPr/>
        </p:nvSpPr>
        <p:spPr>
          <a:xfrm>
            <a:off x="4572000" y="3078145"/>
            <a:ext cx="2364045" cy="369332"/>
          </a:xfrm>
          <a:prstGeom prst="rect">
            <a:avLst/>
          </a:prstGeom>
        </p:spPr>
        <p:txBody>
          <a:bodyPr wrap="none">
            <a:spAutoFit/>
          </a:bodyPr>
          <a:lstStyle/>
          <a:p>
            <a:r>
              <a:rPr lang="en-US" dirty="0" smtClean="0"/>
              <a:t>Writing lists in .txt files</a:t>
            </a:r>
            <a:endParaRPr lang="en-GB" dirty="0"/>
          </a:p>
        </p:txBody>
      </p:sp>
    </p:spTree>
    <p:extLst>
      <p:ext uri="{BB962C8B-B14F-4D97-AF65-F5344CB8AC3E}">
        <p14:creationId xmlns:p14="http://schemas.microsoft.com/office/powerpoint/2010/main" val="92194059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smtClean="0"/>
              <a:t>Controller</a:t>
            </a:r>
          </a:p>
          <a:p>
            <a:pPr marL="800100" lvl="1" indent="-342900" algn="l">
              <a:buFont typeface="Arial" panose="020B0604020202020204" pitchFamily="34" charset="0"/>
              <a:buChar char="•"/>
            </a:pPr>
            <a:r>
              <a:rPr lang="en-US" b="1" dirty="0"/>
              <a:t>Data Manipulation and Preparation</a:t>
            </a:r>
          </a:p>
          <a:p>
            <a:pPr marL="800100" lvl="1" indent="-342900" algn="l">
              <a:buFont typeface="Arial" panose="020B0604020202020204" pitchFamily="34" charset="0"/>
              <a:buChar char="•"/>
            </a:pPr>
            <a:endParaRPr lang="en-US" b="1" dirty="0"/>
          </a:p>
        </p:txBody>
      </p:sp>
      <p:sp>
        <p:nvSpPr>
          <p:cNvPr id="5" name="Rectangle 4"/>
          <p:cNvSpPr/>
          <p:nvPr/>
        </p:nvSpPr>
        <p:spPr>
          <a:xfrm>
            <a:off x="266498" y="1395806"/>
            <a:ext cx="8799265" cy="646331"/>
          </a:xfrm>
          <a:prstGeom prst="rect">
            <a:avLst/>
          </a:prstGeom>
        </p:spPr>
        <p:txBody>
          <a:bodyPr wrap="square">
            <a:spAutoFit/>
          </a:bodyPr>
          <a:lstStyle/>
          <a:p>
            <a:r>
              <a:rPr lang="en-GB" dirty="0" smtClean="0"/>
              <a:t>Inputs to the LSTM (</a:t>
            </a:r>
            <a:r>
              <a:rPr lang="en-GB" dirty="0" err="1" smtClean="0"/>
              <a:t>cumulative_input_vectors</a:t>
            </a:r>
            <a:r>
              <a:rPr lang="en-GB" dirty="0" smtClean="0"/>
              <a:t>) must be of the same length. So padding is necessary.</a:t>
            </a:r>
          </a:p>
        </p:txBody>
      </p:sp>
      <p:pic>
        <p:nvPicPr>
          <p:cNvPr id="4" name="Picture 3"/>
          <p:cNvPicPr>
            <a:picLocks noChangeAspect="1"/>
          </p:cNvPicPr>
          <p:nvPr/>
        </p:nvPicPr>
        <p:blipFill>
          <a:blip r:embed="rId3"/>
          <a:stretch>
            <a:fillRect/>
          </a:stretch>
        </p:blipFill>
        <p:spPr>
          <a:xfrm>
            <a:off x="200207" y="2567079"/>
            <a:ext cx="8628399" cy="765318"/>
          </a:xfrm>
          <a:prstGeom prst="rect">
            <a:avLst/>
          </a:prstGeom>
        </p:spPr>
      </p:pic>
      <p:pic>
        <p:nvPicPr>
          <p:cNvPr id="6" name="Picture 5"/>
          <p:cNvPicPr>
            <a:picLocks noChangeAspect="1"/>
          </p:cNvPicPr>
          <p:nvPr/>
        </p:nvPicPr>
        <p:blipFill>
          <a:blip r:embed="rId4"/>
          <a:stretch>
            <a:fillRect/>
          </a:stretch>
        </p:blipFill>
        <p:spPr>
          <a:xfrm>
            <a:off x="389130" y="3715577"/>
            <a:ext cx="7038537" cy="2116229"/>
          </a:xfrm>
          <a:prstGeom prst="rect">
            <a:avLst/>
          </a:prstGeom>
        </p:spPr>
      </p:pic>
    </p:spTree>
    <p:extLst>
      <p:ext uri="{BB962C8B-B14F-4D97-AF65-F5344CB8AC3E}">
        <p14:creationId xmlns:p14="http://schemas.microsoft.com/office/powerpoint/2010/main" val="34331437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smtClean="0"/>
              <a:t>Controller</a:t>
            </a:r>
          </a:p>
          <a:p>
            <a:pPr marL="800100" lvl="1" indent="-342900" algn="l">
              <a:buFont typeface="Arial" panose="020B0604020202020204" pitchFamily="34" charset="0"/>
              <a:buChar char="•"/>
            </a:pPr>
            <a:r>
              <a:rPr lang="en-US" b="1" dirty="0"/>
              <a:t>Data Manipulation and Preparation</a:t>
            </a:r>
          </a:p>
          <a:p>
            <a:pPr marL="800100" lvl="1" indent="-342900" algn="l">
              <a:buFont typeface="Arial" panose="020B0604020202020204" pitchFamily="34" charset="0"/>
              <a:buChar char="•"/>
            </a:pPr>
            <a:endParaRPr lang="en-US" b="1" dirty="0"/>
          </a:p>
        </p:txBody>
      </p:sp>
      <p:sp>
        <p:nvSpPr>
          <p:cNvPr id="5" name="Rectangle 4"/>
          <p:cNvSpPr/>
          <p:nvPr/>
        </p:nvSpPr>
        <p:spPr>
          <a:xfrm>
            <a:off x="266498" y="1395806"/>
            <a:ext cx="8799265" cy="369332"/>
          </a:xfrm>
          <a:prstGeom prst="rect">
            <a:avLst/>
          </a:prstGeom>
        </p:spPr>
        <p:txBody>
          <a:bodyPr wrap="square">
            <a:spAutoFit/>
          </a:bodyPr>
          <a:lstStyle/>
          <a:p>
            <a:r>
              <a:rPr lang="en-GB" dirty="0" smtClean="0"/>
              <a:t>Inputs needs to be reshaped into a 3D array (LSTM requires 3 dimensions)</a:t>
            </a:r>
          </a:p>
        </p:txBody>
      </p:sp>
      <p:pic>
        <p:nvPicPr>
          <p:cNvPr id="2" name="Picture 1"/>
          <p:cNvPicPr>
            <a:picLocks noChangeAspect="1"/>
          </p:cNvPicPr>
          <p:nvPr/>
        </p:nvPicPr>
        <p:blipFill>
          <a:blip r:embed="rId3"/>
          <a:stretch>
            <a:fillRect/>
          </a:stretch>
        </p:blipFill>
        <p:spPr>
          <a:xfrm>
            <a:off x="334955" y="2080525"/>
            <a:ext cx="6896698" cy="2579594"/>
          </a:xfrm>
          <a:prstGeom prst="rect">
            <a:avLst/>
          </a:prstGeom>
        </p:spPr>
      </p:pic>
    </p:spTree>
    <p:extLst>
      <p:ext uri="{BB962C8B-B14F-4D97-AF65-F5344CB8AC3E}">
        <p14:creationId xmlns:p14="http://schemas.microsoft.com/office/powerpoint/2010/main" val="32739712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smtClean="0"/>
              <a:t>Controller</a:t>
            </a:r>
          </a:p>
          <a:p>
            <a:pPr marL="800100" lvl="1" indent="-342900" algn="l">
              <a:buFont typeface="Arial" panose="020B0604020202020204" pitchFamily="34" charset="0"/>
              <a:buChar char="•"/>
            </a:pPr>
            <a:r>
              <a:rPr lang="en-US" b="1" dirty="0" smtClean="0"/>
              <a:t>LSTM</a:t>
            </a:r>
            <a:endParaRPr lang="en-US" b="1" dirty="0"/>
          </a:p>
          <a:p>
            <a:pPr marL="800100" lvl="1" indent="-342900" algn="l">
              <a:buFont typeface="Arial" panose="020B0604020202020204" pitchFamily="34" charset="0"/>
              <a:buChar char="•"/>
            </a:pPr>
            <a:endParaRPr lang="en-US" b="1" dirty="0"/>
          </a:p>
        </p:txBody>
      </p:sp>
      <p:pic>
        <p:nvPicPr>
          <p:cNvPr id="3" name="Picture 2"/>
          <p:cNvPicPr>
            <a:picLocks noChangeAspect="1"/>
          </p:cNvPicPr>
          <p:nvPr/>
        </p:nvPicPr>
        <p:blipFill>
          <a:blip r:embed="rId3"/>
          <a:stretch>
            <a:fillRect/>
          </a:stretch>
        </p:blipFill>
        <p:spPr>
          <a:xfrm>
            <a:off x="217758" y="1618038"/>
            <a:ext cx="8528077" cy="925173"/>
          </a:xfrm>
          <a:prstGeom prst="rect">
            <a:avLst/>
          </a:prstGeom>
        </p:spPr>
      </p:pic>
      <p:pic>
        <p:nvPicPr>
          <p:cNvPr id="4" name="Picture 3"/>
          <p:cNvPicPr>
            <a:picLocks noChangeAspect="1"/>
          </p:cNvPicPr>
          <p:nvPr/>
        </p:nvPicPr>
        <p:blipFill>
          <a:blip r:embed="rId4"/>
          <a:stretch>
            <a:fillRect/>
          </a:stretch>
        </p:blipFill>
        <p:spPr>
          <a:xfrm>
            <a:off x="1078307" y="2855666"/>
            <a:ext cx="5692131" cy="2953464"/>
          </a:xfrm>
          <a:prstGeom prst="rect">
            <a:avLst/>
          </a:prstGeom>
        </p:spPr>
      </p:pic>
    </p:spTree>
    <p:extLst>
      <p:ext uri="{BB962C8B-B14F-4D97-AF65-F5344CB8AC3E}">
        <p14:creationId xmlns:p14="http://schemas.microsoft.com/office/powerpoint/2010/main" val="33953146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7"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smtClean="0"/>
              <a:t>Controller</a:t>
            </a:r>
          </a:p>
          <a:p>
            <a:pPr marL="800100" lvl="1" indent="-342900" algn="l">
              <a:buFont typeface="Arial" panose="020B0604020202020204" pitchFamily="34" charset="0"/>
              <a:buChar char="•"/>
            </a:pPr>
            <a:r>
              <a:rPr lang="en-US" b="1" dirty="0" smtClean="0"/>
              <a:t>LSTM</a:t>
            </a:r>
            <a:endParaRPr lang="en-US" b="1" dirty="0"/>
          </a:p>
          <a:p>
            <a:pPr marL="800100" lvl="1" indent="-342900" algn="l">
              <a:buFont typeface="Arial" panose="020B0604020202020204" pitchFamily="34" charset="0"/>
              <a:buChar char="•"/>
            </a:pPr>
            <a:endParaRPr lang="en-US" b="1" dirty="0"/>
          </a:p>
        </p:txBody>
      </p:sp>
      <p:pic>
        <p:nvPicPr>
          <p:cNvPr id="3" name="Picture 2"/>
          <p:cNvPicPr>
            <a:picLocks noChangeAspect="1"/>
          </p:cNvPicPr>
          <p:nvPr/>
        </p:nvPicPr>
        <p:blipFill>
          <a:blip r:embed="rId3"/>
          <a:stretch>
            <a:fillRect/>
          </a:stretch>
        </p:blipFill>
        <p:spPr>
          <a:xfrm>
            <a:off x="217758" y="1618038"/>
            <a:ext cx="8528077" cy="925173"/>
          </a:xfrm>
          <a:prstGeom prst="rect">
            <a:avLst/>
          </a:prstGeom>
        </p:spPr>
      </p:pic>
      <p:pic>
        <p:nvPicPr>
          <p:cNvPr id="4" name="Picture 3"/>
          <p:cNvPicPr>
            <a:picLocks noChangeAspect="1"/>
          </p:cNvPicPr>
          <p:nvPr/>
        </p:nvPicPr>
        <p:blipFill>
          <a:blip r:embed="rId4"/>
          <a:stretch>
            <a:fillRect/>
          </a:stretch>
        </p:blipFill>
        <p:spPr>
          <a:xfrm>
            <a:off x="1078307" y="2855666"/>
            <a:ext cx="5692131" cy="2953464"/>
          </a:xfrm>
          <a:prstGeom prst="rect">
            <a:avLst/>
          </a:prstGeom>
        </p:spPr>
      </p:pic>
    </p:spTree>
    <p:extLst>
      <p:ext uri="{BB962C8B-B14F-4D97-AF65-F5344CB8AC3E}">
        <p14:creationId xmlns:p14="http://schemas.microsoft.com/office/powerpoint/2010/main" val="33032651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6"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smtClean="0"/>
              <a:t>Data </a:t>
            </a:r>
            <a:r>
              <a:rPr lang="en-US" dirty="0"/>
              <a:t>Generation</a:t>
            </a:r>
          </a:p>
          <a:p>
            <a:pPr marL="800100" lvl="1" indent="-342900" algn="l">
              <a:buFont typeface="Arial" panose="020B0604020202020204" pitchFamily="34" charset="0"/>
              <a:buChar char="•"/>
            </a:pPr>
            <a:r>
              <a:rPr lang="en-US" b="1" dirty="0"/>
              <a:t>Filtering &amp; Disturbance </a:t>
            </a:r>
            <a:r>
              <a:rPr lang="en-US" b="1" dirty="0" smtClean="0"/>
              <a:t>Rejection</a:t>
            </a:r>
            <a:endParaRPr lang="en-US" b="1" dirty="0"/>
          </a:p>
        </p:txBody>
      </p:sp>
      <p:sp>
        <p:nvSpPr>
          <p:cNvPr id="2" name="Rectangle 1"/>
          <p:cNvSpPr/>
          <p:nvPr/>
        </p:nvSpPr>
        <p:spPr>
          <a:xfrm>
            <a:off x="518042" y="1576899"/>
            <a:ext cx="8356711" cy="369332"/>
          </a:xfrm>
          <a:prstGeom prst="rect">
            <a:avLst/>
          </a:prstGeom>
        </p:spPr>
        <p:txBody>
          <a:bodyPr wrap="none">
            <a:spAutoFit/>
          </a:bodyPr>
          <a:lstStyle/>
          <a:p>
            <a:r>
              <a:rPr lang="en-US" dirty="0" smtClean="0"/>
              <a:t>Using a simple first order filter or </a:t>
            </a:r>
            <a:r>
              <a:rPr lang="en-US" dirty="0" smtClean="0"/>
              <a:t>Kalman</a:t>
            </a:r>
            <a:r>
              <a:rPr lang="en-US" dirty="0" smtClean="0"/>
              <a:t> filter to damp the changes in sensor readings </a:t>
            </a:r>
            <a:endParaRPr lang="en-GB" dirty="0"/>
          </a:p>
        </p:txBody>
      </p:sp>
      <p:pic>
        <p:nvPicPr>
          <p:cNvPr id="5" name="Picture 4"/>
          <p:cNvPicPr>
            <a:picLocks noChangeAspect="1"/>
          </p:cNvPicPr>
          <p:nvPr/>
        </p:nvPicPr>
        <p:blipFill>
          <a:blip r:embed="rId3"/>
          <a:stretch>
            <a:fillRect/>
          </a:stretch>
        </p:blipFill>
        <p:spPr>
          <a:xfrm>
            <a:off x="651989" y="2139178"/>
            <a:ext cx="3274858" cy="1347278"/>
          </a:xfrm>
          <a:prstGeom prst="rect">
            <a:avLst/>
          </a:prstGeom>
        </p:spPr>
      </p:pic>
      <p:sp>
        <p:nvSpPr>
          <p:cNvPr id="8" name="Rectangle 7"/>
          <p:cNvSpPr/>
          <p:nvPr/>
        </p:nvSpPr>
        <p:spPr>
          <a:xfrm>
            <a:off x="4114800" y="2328369"/>
            <a:ext cx="4572000" cy="1200329"/>
          </a:xfrm>
          <a:prstGeom prst="rect">
            <a:avLst/>
          </a:prstGeom>
        </p:spPr>
        <p:txBody>
          <a:bodyPr>
            <a:spAutoFit/>
          </a:bodyPr>
          <a:lstStyle/>
          <a:p>
            <a:r>
              <a:rPr lang="en-GB" dirty="0"/>
              <a:t>[0, 236, 278, 277, 275, 274, 271, 82, 73, 335, 79, 75, 66, 63, 61, 60, 58, 64, 53, 51, 56, 52, 55, 44, 255, 244, 241, 46, 236, 234, 229, 97, 225, 223, 220, 217, 214, 212, 210, 209]</a:t>
            </a:r>
          </a:p>
        </p:txBody>
      </p:sp>
      <p:sp>
        <p:nvSpPr>
          <p:cNvPr id="9" name="Rectangle 8"/>
          <p:cNvSpPr/>
          <p:nvPr/>
        </p:nvSpPr>
        <p:spPr>
          <a:xfrm>
            <a:off x="4114800" y="2026712"/>
            <a:ext cx="2964401" cy="369332"/>
          </a:xfrm>
          <a:prstGeom prst="rect">
            <a:avLst/>
          </a:prstGeom>
        </p:spPr>
        <p:txBody>
          <a:bodyPr wrap="none">
            <a:spAutoFit/>
          </a:bodyPr>
          <a:lstStyle/>
          <a:p>
            <a:r>
              <a:rPr lang="en-US" dirty="0" smtClean="0"/>
              <a:t>Left sensor readings example:</a:t>
            </a:r>
            <a:endParaRPr lang="en-GB" dirty="0"/>
          </a:p>
        </p:txBody>
      </p:sp>
      <p:sp>
        <p:nvSpPr>
          <p:cNvPr id="10" name="Rectangle 9"/>
          <p:cNvSpPr/>
          <p:nvPr/>
        </p:nvSpPr>
        <p:spPr>
          <a:xfrm>
            <a:off x="518042" y="3788113"/>
            <a:ext cx="6941932" cy="369332"/>
          </a:xfrm>
          <a:prstGeom prst="rect">
            <a:avLst/>
          </a:prstGeom>
        </p:spPr>
        <p:txBody>
          <a:bodyPr wrap="square">
            <a:spAutoFit/>
          </a:bodyPr>
          <a:lstStyle/>
          <a:p>
            <a:r>
              <a:rPr lang="en-US" dirty="0"/>
              <a:t>Using a simple </a:t>
            </a:r>
            <a:r>
              <a:rPr lang="en-US" dirty="0" smtClean="0"/>
              <a:t>if </a:t>
            </a:r>
            <a:r>
              <a:rPr lang="en-GB" dirty="0" smtClean="0"/>
              <a:t>condition to discard huge disturbance</a:t>
            </a:r>
            <a:endParaRPr lang="en-GB" dirty="0"/>
          </a:p>
        </p:txBody>
      </p:sp>
      <p:pic>
        <p:nvPicPr>
          <p:cNvPr id="11" name="Picture 10"/>
          <p:cNvPicPr>
            <a:picLocks noChangeAspect="1"/>
          </p:cNvPicPr>
          <p:nvPr/>
        </p:nvPicPr>
        <p:blipFill>
          <a:blip r:embed="rId4"/>
          <a:stretch>
            <a:fillRect/>
          </a:stretch>
        </p:blipFill>
        <p:spPr>
          <a:xfrm>
            <a:off x="651989" y="4231112"/>
            <a:ext cx="2380798" cy="1010795"/>
          </a:xfrm>
          <a:prstGeom prst="rect">
            <a:avLst/>
          </a:prstGeom>
        </p:spPr>
      </p:pic>
      <p:sp>
        <p:nvSpPr>
          <p:cNvPr id="12" name="Rectangle 11"/>
          <p:cNvSpPr/>
          <p:nvPr/>
        </p:nvSpPr>
        <p:spPr>
          <a:xfrm>
            <a:off x="3032787" y="4136344"/>
            <a:ext cx="4572000" cy="1200329"/>
          </a:xfrm>
          <a:prstGeom prst="rect">
            <a:avLst/>
          </a:prstGeom>
        </p:spPr>
        <p:txBody>
          <a:bodyPr>
            <a:spAutoFit/>
          </a:bodyPr>
          <a:lstStyle/>
          <a:p>
            <a:r>
              <a:rPr lang="en-GB" dirty="0"/>
              <a:t>[100, 93, 90, 89, 87, 83, 80, 79, 77, 76, 75, 66, 63, 61, 60, 58, 55, 53, 51, 53, 54, 55, 57, 60, 65, 70, 74, 79, 83, 89, 97, 225, 223, 220, 217, 214, 212, 210, 209]</a:t>
            </a:r>
          </a:p>
        </p:txBody>
      </p:sp>
      <p:sp>
        <p:nvSpPr>
          <p:cNvPr id="13" name="Rectangle 12"/>
          <p:cNvSpPr/>
          <p:nvPr/>
        </p:nvSpPr>
        <p:spPr>
          <a:xfrm>
            <a:off x="518042" y="5684904"/>
            <a:ext cx="6941932" cy="369332"/>
          </a:xfrm>
          <a:prstGeom prst="rect">
            <a:avLst/>
          </a:prstGeom>
        </p:spPr>
        <p:txBody>
          <a:bodyPr wrap="square">
            <a:spAutoFit/>
          </a:bodyPr>
          <a:lstStyle/>
          <a:p>
            <a:r>
              <a:rPr lang="en-GB" dirty="0" smtClean="0"/>
              <a:t>Removing undesired data with hand!</a:t>
            </a:r>
            <a:endParaRPr lang="en-GB" dirty="0"/>
          </a:p>
        </p:txBody>
      </p:sp>
    </p:spTree>
    <p:extLst>
      <p:ext uri="{BB962C8B-B14F-4D97-AF65-F5344CB8AC3E}">
        <p14:creationId xmlns:p14="http://schemas.microsoft.com/office/powerpoint/2010/main" val="29109028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6"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smtClean="0"/>
              <a:t>Data </a:t>
            </a:r>
            <a:r>
              <a:rPr lang="en-US" dirty="0"/>
              <a:t>Generation</a:t>
            </a:r>
          </a:p>
          <a:p>
            <a:pPr marL="800100" lvl="1" indent="-342900" algn="l">
              <a:buFont typeface="Arial" panose="020B0604020202020204" pitchFamily="34" charset="0"/>
              <a:buChar char="•"/>
            </a:pPr>
            <a:r>
              <a:rPr lang="en-US" b="1" dirty="0"/>
              <a:t>Creating a Data Frame</a:t>
            </a:r>
            <a:endParaRPr lang="en-US" b="1" dirty="0"/>
          </a:p>
        </p:txBody>
      </p:sp>
      <p:pic>
        <p:nvPicPr>
          <p:cNvPr id="14" name="Picture 13"/>
          <p:cNvPicPr>
            <a:picLocks noChangeAspect="1"/>
          </p:cNvPicPr>
          <p:nvPr/>
        </p:nvPicPr>
        <p:blipFill>
          <a:blip r:embed="rId3"/>
          <a:stretch>
            <a:fillRect/>
          </a:stretch>
        </p:blipFill>
        <p:spPr>
          <a:xfrm>
            <a:off x="518042" y="1984309"/>
            <a:ext cx="7950636" cy="2315128"/>
          </a:xfrm>
          <a:prstGeom prst="rect">
            <a:avLst/>
          </a:prstGeom>
        </p:spPr>
      </p:pic>
      <p:sp>
        <p:nvSpPr>
          <p:cNvPr id="15" name="Rectangle 14"/>
          <p:cNvSpPr/>
          <p:nvPr/>
        </p:nvSpPr>
        <p:spPr>
          <a:xfrm>
            <a:off x="518042" y="1576899"/>
            <a:ext cx="7931851" cy="369332"/>
          </a:xfrm>
          <a:prstGeom prst="rect">
            <a:avLst/>
          </a:prstGeom>
        </p:spPr>
        <p:txBody>
          <a:bodyPr wrap="none">
            <a:spAutoFit/>
          </a:bodyPr>
          <a:lstStyle/>
          <a:p>
            <a:r>
              <a:rPr lang="en-US" dirty="0" smtClean="0"/>
              <a:t>Reading .txt files, pad them to the same length and appending them in related lists</a:t>
            </a:r>
            <a:endParaRPr lang="en-GB" dirty="0"/>
          </a:p>
        </p:txBody>
      </p:sp>
      <p:sp>
        <p:nvSpPr>
          <p:cNvPr id="16" name="Rectangle 15"/>
          <p:cNvSpPr/>
          <p:nvPr/>
        </p:nvSpPr>
        <p:spPr>
          <a:xfrm>
            <a:off x="457200" y="4461734"/>
            <a:ext cx="1615314" cy="369332"/>
          </a:xfrm>
          <a:prstGeom prst="rect">
            <a:avLst/>
          </a:prstGeom>
        </p:spPr>
        <p:txBody>
          <a:bodyPr wrap="none">
            <a:spAutoFit/>
          </a:bodyPr>
          <a:lstStyle/>
          <a:p>
            <a:r>
              <a:rPr lang="en-US" dirty="0" smtClean="0"/>
              <a:t>Flatten 2D lists</a:t>
            </a:r>
            <a:endParaRPr lang="en-GB" dirty="0"/>
          </a:p>
        </p:txBody>
      </p:sp>
      <p:pic>
        <p:nvPicPr>
          <p:cNvPr id="7" name="Picture 6"/>
          <p:cNvPicPr>
            <a:picLocks noChangeAspect="1"/>
          </p:cNvPicPr>
          <p:nvPr/>
        </p:nvPicPr>
        <p:blipFill>
          <a:blip r:embed="rId4"/>
          <a:stretch>
            <a:fillRect/>
          </a:stretch>
        </p:blipFill>
        <p:spPr>
          <a:xfrm>
            <a:off x="518042" y="4885786"/>
            <a:ext cx="6923370" cy="731583"/>
          </a:xfrm>
          <a:prstGeom prst="rect">
            <a:avLst/>
          </a:prstGeom>
        </p:spPr>
      </p:pic>
    </p:spTree>
    <p:extLst>
      <p:ext uri="{BB962C8B-B14F-4D97-AF65-F5344CB8AC3E}">
        <p14:creationId xmlns:p14="http://schemas.microsoft.com/office/powerpoint/2010/main" val="8562753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6"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smtClean="0"/>
              <a:t>Data </a:t>
            </a:r>
            <a:r>
              <a:rPr lang="en-US" dirty="0"/>
              <a:t>Generation</a:t>
            </a:r>
          </a:p>
          <a:p>
            <a:pPr marL="800100" lvl="1" indent="-342900" algn="l">
              <a:buFont typeface="Arial" panose="020B0604020202020204" pitchFamily="34" charset="0"/>
              <a:buChar char="•"/>
            </a:pPr>
            <a:r>
              <a:rPr lang="en-US" b="1" dirty="0"/>
              <a:t>Creating a Data Frame</a:t>
            </a:r>
            <a:endParaRPr lang="en-US" b="1" dirty="0"/>
          </a:p>
        </p:txBody>
      </p:sp>
      <p:sp>
        <p:nvSpPr>
          <p:cNvPr id="16" name="Rectangle 15"/>
          <p:cNvSpPr/>
          <p:nvPr/>
        </p:nvSpPr>
        <p:spPr>
          <a:xfrm>
            <a:off x="457200" y="1493603"/>
            <a:ext cx="6035563" cy="369332"/>
          </a:xfrm>
          <a:prstGeom prst="rect">
            <a:avLst/>
          </a:prstGeom>
        </p:spPr>
        <p:txBody>
          <a:bodyPr wrap="none">
            <a:spAutoFit/>
          </a:bodyPr>
          <a:lstStyle/>
          <a:p>
            <a:r>
              <a:rPr lang="en-US" dirty="0" smtClean="0"/>
              <a:t>Using pandas to create a Data Frame for controller NN training</a:t>
            </a:r>
            <a:endParaRPr lang="en-GB" dirty="0"/>
          </a:p>
        </p:txBody>
      </p:sp>
      <p:pic>
        <p:nvPicPr>
          <p:cNvPr id="2" name="Picture 1"/>
          <p:cNvPicPr>
            <a:picLocks noChangeAspect="1"/>
          </p:cNvPicPr>
          <p:nvPr/>
        </p:nvPicPr>
        <p:blipFill>
          <a:blip r:embed="rId3"/>
          <a:stretch>
            <a:fillRect/>
          </a:stretch>
        </p:blipFill>
        <p:spPr>
          <a:xfrm>
            <a:off x="457200" y="1963248"/>
            <a:ext cx="6967023" cy="882639"/>
          </a:xfrm>
          <a:prstGeom prst="rect">
            <a:avLst/>
          </a:prstGeom>
        </p:spPr>
      </p:pic>
      <p:pic>
        <p:nvPicPr>
          <p:cNvPr id="3" name="Picture 2"/>
          <p:cNvPicPr>
            <a:picLocks noChangeAspect="1"/>
          </p:cNvPicPr>
          <p:nvPr/>
        </p:nvPicPr>
        <p:blipFill>
          <a:blip r:embed="rId4"/>
          <a:stretch>
            <a:fillRect/>
          </a:stretch>
        </p:blipFill>
        <p:spPr>
          <a:xfrm>
            <a:off x="2744126" y="3267383"/>
            <a:ext cx="3078747" cy="3090178"/>
          </a:xfrm>
          <a:prstGeom prst="rect">
            <a:avLst/>
          </a:prstGeom>
        </p:spPr>
      </p:pic>
    </p:spTree>
    <p:extLst>
      <p:ext uri="{BB962C8B-B14F-4D97-AF65-F5344CB8AC3E}">
        <p14:creationId xmlns:p14="http://schemas.microsoft.com/office/powerpoint/2010/main" val="40835120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6"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smtClean="0"/>
              <a:t>Data </a:t>
            </a:r>
            <a:r>
              <a:rPr lang="en-US" dirty="0"/>
              <a:t>Generation</a:t>
            </a:r>
          </a:p>
          <a:p>
            <a:pPr marL="800100" lvl="1" indent="-342900" algn="l">
              <a:buFont typeface="Arial" panose="020B0604020202020204" pitchFamily="34" charset="0"/>
              <a:buChar char="•"/>
            </a:pPr>
            <a:r>
              <a:rPr lang="en-US" b="1" dirty="0"/>
              <a:t>Normalization</a:t>
            </a:r>
            <a:endParaRPr lang="en-US" b="1" dirty="0"/>
          </a:p>
        </p:txBody>
      </p:sp>
      <p:sp>
        <p:nvSpPr>
          <p:cNvPr id="16" name="Rectangle 15"/>
          <p:cNvSpPr/>
          <p:nvPr/>
        </p:nvSpPr>
        <p:spPr>
          <a:xfrm>
            <a:off x="457200" y="1312679"/>
            <a:ext cx="7721088" cy="1338828"/>
          </a:xfrm>
          <a:prstGeom prst="rect">
            <a:avLst/>
          </a:prstGeom>
        </p:spPr>
        <p:txBody>
          <a:bodyPr wrap="none">
            <a:spAutoFit/>
          </a:bodyPr>
          <a:lstStyle/>
          <a:p>
            <a:pPr>
              <a:lnSpc>
                <a:spcPct val="150000"/>
              </a:lnSpc>
            </a:pPr>
            <a:r>
              <a:rPr lang="en-US" dirty="0" smtClean="0"/>
              <a:t>Using </a:t>
            </a:r>
            <a:r>
              <a:rPr lang="en-US" dirty="0" smtClean="0"/>
              <a:t>Scikit</a:t>
            </a:r>
            <a:r>
              <a:rPr lang="en-US" dirty="0" smtClean="0"/>
              <a:t>-learn Library for normalizing dataset</a:t>
            </a:r>
          </a:p>
          <a:p>
            <a:pPr>
              <a:lnSpc>
                <a:spcPct val="150000"/>
              </a:lnSpc>
            </a:pPr>
            <a:r>
              <a:rPr lang="en-US" dirty="0" smtClean="0"/>
              <a:t>Two methods for normalization: Standard Scaling (more suitable for signed data)</a:t>
            </a:r>
          </a:p>
          <a:p>
            <a:pPr>
              <a:lnSpc>
                <a:spcPct val="150000"/>
              </a:lnSpc>
            </a:pPr>
            <a:r>
              <a:rPr lang="en-US" dirty="0"/>
              <a:t>	</a:t>
            </a:r>
            <a:r>
              <a:rPr lang="en-US" dirty="0" smtClean="0"/>
              <a:t>		      Min Max Scaling</a:t>
            </a:r>
            <a:endParaRPr lang="en-GB" dirty="0"/>
          </a:p>
        </p:txBody>
      </p:sp>
      <p:pic>
        <p:nvPicPr>
          <p:cNvPr id="3" name="Picture 2"/>
          <p:cNvPicPr>
            <a:picLocks noChangeAspect="1"/>
          </p:cNvPicPr>
          <p:nvPr/>
        </p:nvPicPr>
        <p:blipFill>
          <a:blip r:embed="rId3"/>
          <a:stretch>
            <a:fillRect/>
          </a:stretch>
        </p:blipFill>
        <p:spPr>
          <a:xfrm>
            <a:off x="457200" y="2820602"/>
            <a:ext cx="5048688" cy="3074936"/>
          </a:xfrm>
          <a:prstGeom prst="rect">
            <a:avLst/>
          </a:prstGeom>
        </p:spPr>
      </p:pic>
    </p:spTree>
    <p:extLst>
      <p:ext uri="{BB962C8B-B14F-4D97-AF65-F5344CB8AC3E}">
        <p14:creationId xmlns:p14="http://schemas.microsoft.com/office/powerpoint/2010/main" val="18717601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6"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b="1" dirty="0"/>
              <a:t>Kinematics </a:t>
            </a:r>
            <a:r>
              <a:rPr lang="en-US" b="1" dirty="0" smtClean="0"/>
              <a:t>Equations</a:t>
            </a:r>
            <a:endParaRPr lang="en-US" b="1" dirty="0"/>
          </a:p>
        </p:txBody>
      </p:sp>
      <mc:AlternateContent xmlns:mc="http://schemas.openxmlformats.org/markup-compatibility/2006">
        <mc:Choice xmlns:a14="http://schemas.microsoft.com/office/drawing/2010/main" Requires="a14">
          <p:sp>
            <p:nvSpPr>
              <p:cNvPr id="2" name="TextBox 1"/>
              <p:cNvSpPr txBox="1"/>
              <p:nvPr/>
            </p:nvSpPr>
            <p:spPr>
              <a:xfrm>
                <a:off x="838607" y="1618537"/>
                <a:ext cx="965585"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𝑉</m:t>
                          </m:r>
                        </m:e>
                        <m:sub>
                          <m:r>
                            <a:rPr lang="en-GB" b="0" i="1" smtClean="0">
                              <a:latin typeface="Cambria Math" panose="02040503050406030204" pitchFamily="18" charset="0"/>
                            </a:rPr>
                            <m:t>𝑟</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𝜔</m:t>
                          </m:r>
                        </m:e>
                        <m:sub>
                          <m:r>
                            <a:rPr lang="en-GB" b="0" i="1" smtClean="0">
                              <a:latin typeface="Cambria Math" panose="02040503050406030204" pitchFamily="18" charset="0"/>
                            </a:rPr>
                            <m:t>𝑟</m:t>
                          </m:r>
                        </m:sub>
                      </m:sSub>
                      <m:r>
                        <a:rPr lang="en-GB" b="0" i="1" smtClean="0">
                          <a:latin typeface="Cambria Math" panose="02040503050406030204" pitchFamily="18" charset="0"/>
                        </a:rPr>
                        <m:t>𝑅</m:t>
                      </m:r>
                    </m:oMath>
                  </m:oMathPara>
                </a14:m>
                <a:endParaRPr lang="en-GB" dirty="0"/>
              </a:p>
            </p:txBody>
          </p:sp>
        </mc:Choice>
        <mc:Fallback>
          <p:sp>
            <p:nvSpPr>
              <p:cNvPr id="2" name="TextBox 1"/>
              <p:cNvSpPr txBox="1">
                <a:spLocks noRot="1" noChangeAspect="1" noMove="1" noResize="1" noEditPoints="1" noAdjustHandles="1" noChangeArrowheads="1" noChangeShapeType="1" noTextEdit="1"/>
              </p:cNvSpPr>
              <p:nvPr/>
            </p:nvSpPr>
            <p:spPr>
              <a:xfrm>
                <a:off x="838607" y="1618537"/>
                <a:ext cx="965585" cy="276999"/>
              </a:xfrm>
              <a:prstGeom prst="rect">
                <a:avLst/>
              </a:prstGeom>
              <a:blipFill>
                <a:blip r:embed="rId3"/>
                <a:stretch>
                  <a:fillRect l="-5696" r="-5063" b="-11111"/>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7" name="TextBox 6"/>
              <p:cNvSpPr txBox="1"/>
              <p:nvPr/>
            </p:nvSpPr>
            <p:spPr>
              <a:xfrm>
                <a:off x="2070846" y="1618536"/>
                <a:ext cx="938077"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𝑉</m:t>
                          </m:r>
                        </m:e>
                        <m:sub>
                          <m:r>
                            <a:rPr lang="en-GB" b="0" i="1" smtClean="0">
                              <a:latin typeface="Cambria Math" panose="02040503050406030204" pitchFamily="18" charset="0"/>
                            </a:rPr>
                            <m:t>𝑙</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𝜔</m:t>
                          </m:r>
                        </m:e>
                        <m:sub>
                          <m:r>
                            <a:rPr lang="en-GB" b="0" i="1" smtClean="0">
                              <a:latin typeface="Cambria Math" panose="02040503050406030204" pitchFamily="18" charset="0"/>
                            </a:rPr>
                            <m:t>𝑙</m:t>
                          </m:r>
                        </m:sub>
                      </m:sSub>
                      <m:r>
                        <a:rPr lang="en-GB" b="0" i="1" smtClean="0">
                          <a:latin typeface="Cambria Math" panose="02040503050406030204" pitchFamily="18" charset="0"/>
                        </a:rPr>
                        <m:t>𝑅</m:t>
                      </m:r>
                    </m:oMath>
                  </m:oMathPara>
                </a14:m>
                <a:endParaRPr lang="en-GB" dirty="0"/>
              </a:p>
            </p:txBody>
          </p:sp>
        </mc:Choice>
        <mc:Fallback>
          <p:sp>
            <p:nvSpPr>
              <p:cNvPr id="7" name="TextBox 6"/>
              <p:cNvSpPr txBox="1">
                <a:spLocks noRot="1" noChangeAspect="1" noMove="1" noResize="1" noEditPoints="1" noAdjustHandles="1" noChangeArrowheads="1" noChangeShapeType="1" noTextEdit="1"/>
              </p:cNvSpPr>
              <p:nvPr/>
            </p:nvSpPr>
            <p:spPr>
              <a:xfrm>
                <a:off x="2070846" y="1618536"/>
                <a:ext cx="938077" cy="276999"/>
              </a:xfrm>
              <a:prstGeom prst="rect">
                <a:avLst/>
              </a:prstGeom>
              <a:blipFill>
                <a:blip r:embed="rId4"/>
                <a:stretch>
                  <a:fillRect l="-5844" r="-5195" b="-17778"/>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9" name="TextBox 8"/>
              <p:cNvSpPr txBox="1"/>
              <p:nvPr/>
            </p:nvSpPr>
            <p:spPr>
              <a:xfrm>
                <a:off x="838607" y="1997353"/>
                <a:ext cx="1884042" cy="51674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𝑉</m:t>
                          </m:r>
                        </m:e>
                        <m:sub>
                          <m:r>
                            <a:rPr lang="en-GB" b="0" i="1" smtClean="0">
                              <a:latin typeface="Cambria Math" panose="02040503050406030204" pitchFamily="18" charset="0"/>
                            </a:rPr>
                            <m:t>𝑥</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𝑉</m:t>
                              </m:r>
                            </m:e>
                            <m:sub>
                              <m:r>
                                <a:rPr lang="en-GB" i="1">
                                  <a:latin typeface="Cambria Math" panose="02040503050406030204" pitchFamily="18" charset="0"/>
                                </a:rPr>
                                <m:t>𝑙</m:t>
                              </m:r>
                            </m:sub>
                          </m:sSub>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𝑉</m:t>
                              </m:r>
                            </m:e>
                            <m:sub>
                              <m:r>
                                <a:rPr lang="en-GB" b="0" i="1" smtClean="0">
                                  <a:latin typeface="Cambria Math" panose="02040503050406030204" pitchFamily="18" charset="0"/>
                                </a:rPr>
                                <m:t>𝑟</m:t>
                              </m:r>
                            </m:sub>
                          </m:sSub>
                        </m:num>
                        <m:den>
                          <m:r>
                            <a:rPr lang="en-GB" b="0" i="1" smtClean="0">
                              <a:latin typeface="Cambria Math" panose="02040503050406030204" pitchFamily="18" charset="0"/>
                            </a:rPr>
                            <m:t>2</m:t>
                          </m:r>
                        </m:den>
                      </m:f>
                      <m:r>
                        <m:rPr>
                          <m:sty m:val="p"/>
                        </m:rPr>
                        <a:rPr lang="en-GB" b="0" i="0" smtClean="0">
                          <a:latin typeface="Cambria Math" panose="02040503050406030204" pitchFamily="18" charset="0"/>
                        </a:rPr>
                        <m:t>sin</m:t>
                      </m:r>
                      <m:r>
                        <a:rPr lang="en-GB" b="0" i="1" smtClean="0">
                          <a:latin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𝛼</m:t>
                      </m:r>
                      <m:r>
                        <a:rPr lang="en-GB" b="0" i="1" smtClean="0">
                          <a:latin typeface="Cambria Math" panose="02040503050406030204" pitchFamily="18" charset="0"/>
                          <a:ea typeface="Cambria Math" panose="02040503050406030204" pitchFamily="18" charset="0"/>
                        </a:rPr>
                        <m:t>)</m:t>
                      </m:r>
                    </m:oMath>
                  </m:oMathPara>
                </a14:m>
                <a:endParaRPr lang="en-GB" dirty="0"/>
              </a:p>
            </p:txBody>
          </p:sp>
        </mc:Choice>
        <mc:Fallback>
          <p:sp>
            <p:nvSpPr>
              <p:cNvPr id="9" name="TextBox 8"/>
              <p:cNvSpPr txBox="1">
                <a:spLocks noRot="1" noChangeAspect="1" noMove="1" noResize="1" noEditPoints="1" noAdjustHandles="1" noChangeArrowheads="1" noChangeShapeType="1" noTextEdit="1"/>
              </p:cNvSpPr>
              <p:nvPr/>
            </p:nvSpPr>
            <p:spPr>
              <a:xfrm>
                <a:off x="838607" y="1997353"/>
                <a:ext cx="1884042" cy="516745"/>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0" name="TextBox 9"/>
              <p:cNvSpPr txBox="1"/>
              <p:nvPr/>
            </p:nvSpPr>
            <p:spPr>
              <a:xfrm>
                <a:off x="2878661" y="1986424"/>
                <a:ext cx="1922129" cy="51674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𝑉</m:t>
                          </m:r>
                        </m:e>
                        <m:sub>
                          <m:r>
                            <a:rPr lang="en-GB" b="0" i="1" smtClean="0">
                              <a:latin typeface="Cambria Math" panose="02040503050406030204" pitchFamily="18" charset="0"/>
                            </a:rPr>
                            <m:t>𝑦</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𝑉</m:t>
                              </m:r>
                            </m:e>
                            <m:sub>
                              <m:r>
                                <a:rPr lang="en-GB" i="1">
                                  <a:latin typeface="Cambria Math" panose="02040503050406030204" pitchFamily="18" charset="0"/>
                                </a:rPr>
                                <m:t>𝑙</m:t>
                              </m:r>
                            </m:sub>
                          </m:sSub>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𝑉</m:t>
                              </m:r>
                            </m:e>
                            <m:sub>
                              <m:r>
                                <a:rPr lang="en-GB" b="0" i="1" smtClean="0">
                                  <a:latin typeface="Cambria Math" panose="02040503050406030204" pitchFamily="18" charset="0"/>
                                </a:rPr>
                                <m:t>𝑟</m:t>
                              </m:r>
                            </m:sub>
                          </m:sSub>
                        </m:num>
                        <m:den>
                          <m:r>
                            <a:rPr lang="en-GB" b="0" i="1" smtClean="0">
                              <a:latin typeface="Cambria Math" panose="02040503050406030204" pitchFamily="18" charset="0"/>
                            </a:rPr>
                            <m:t>2</m:t>
                          </m:r>
                        </m:den>
                      </m:f>
                      <m:r>
                        <m:rPr>
                          <m:sty m:val="p"/>
                        </m:rPr>
                        <a:rPr lang="en-GB" b="0" i="0" smtClean="0">
                          <a:latin typeface="Cambria Math" panose="02040503050406030204" pitchFamily="18" charset="0"/>
                        </a:rPr>
                        <m:t>cos</m:t>
                      </m:r>
                      <m:r>
                        <a:rPr lang="en-GB" b="0" i="1" smtClean="0">
                          <a:latin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𝛼</m:t>
                      </m:r>
                      <m:r>
                        <a:rPr lang="en-GB" b="0" i="1" smtClean="0">
                          <a:latin typeface="Cambria Math" panose="02040503050406030204" pitchFamily="18" charset="0"/>
                          <a:ea typeface="Cambria Math" panose="02040503050406030204" pitchFamily="18" charset="0"/>
                        </a:rPr>
                        <m:t>)</m:t>
                      </m:r>
                    </m:oMath>
                  </m:oMathPara>
                </a14:m>
                <a:endParaRPr lang="en-GB" dirty="0"/>
              </a:p>
            </p:txBody>
          </p:sp>
        </mc:Choice>
        <mc:Fallback>
          <p:sp>
            <p:nvSpPr>
              <p:cNvPr id="10" name="TextBox 9"/>
              <p:cNvSpPr txBox="1">
                <a:spLocks noRot="1" noChangeAspect="1" noMove="1" noResize="1" noEditPoints="1" noAdjustHandles="1" noChangeArrowheads="1" noChangeShapeType="1" noTextEdit="1"/>
              </p:cNvSpPr>
              <p:nvPr/>
            </p:nvSpPr>
            <p:spPr>
              <a:xfrm>
                <a:off x="2878661" y="1986424"/>
                <a:ext cx="1922129" cy="516745"/>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1" name="TextBox 10"/>
              <p:cNvSpPr txBox="1"/>
              <p:nvPr/>
            </p:nvSpPr>
            <p:spPr>
              <a:xfrm>
                <a:off x="838607" y="2615915"/>
                <a:ext cx="2564721" cy="56387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𝜔</m:t>
                      </m:r>
                      <m:r>
                        <a:rPr lang="en-GB" i="1" smtClean="0">
                          <a:latin typeface="Cambria Math" panose="02040503050406030204" pitchFamily="18" charset="0"/>
                        </a:rPr>
                        <m:t>=</m:t>
                      </m:r>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𝜔</m:t>
                              </m:r>
                            </m:e>
                            <m:sub>
                              <m:r>
                                <a:rPr lang="en-GB" i="1">
                                  <a:latin typeface="Cambria Math" panose="02040503050406030204" pitchFamily="18" charset="0"/>
                                </a:rPr>
                                <m:t>𝑟</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𝜔</m:t>
                              </m:r>
                            </m:e>
                            <m:sub>
                              <m:r>
                                <a:rPr lang="en-GB" i="1">
                                  <a:latin typeface="Cambria Math" panose="02040503050406030204" pitchFamily="18" charset="0"/>
                                </a:rPr>
                                <m:t>𝑙</m:t>
                              </m:r>
                            </m:sub>
                          </m:sSub>
                        </m:num>
                        <m:den>
                          <m:r>
                            <a:rPr lang="en-GB" i="1">
                              <a:latin typeface="Cambria Math" panose="02040503050406030204" pitchFamily="18" charset="0"/>
                            </a:rPr>
                            <m:t>2</m:t>
                          </m:r>
                        </m:den>
                      </m:f>
                      <m:f>
                        <m:fPr>
                          <m:ctrlPr>
                            <a:rPr lang="en-GB" i="1">
                              <a:latin typeface="Cambria Math" panose="02040503050406030204" pitchFamily="18" charset="0"/>
                            </a:rPr>
                          </m:ctrlPr>
                        </m:fPr>
                        <m:num>
                          <m:r>
                            <a:rPr lang="en-GB" i="1">
                              <a:latin typeface="Cambria Math" panose="02040503050406030204" pitchFamily="18" charset="0"/>
                            </a:rPr>
                            <m:t>𝑅</m:t>
                          </m:r>
                          <m:r>
                            <m:rPr>
                              <m:nor/>
                            </m:rPr>
                            <a:rPr lang="en-GB" i="1" dirty="0">
                              <a:latin typeface="Cambria Math" panose="02040503050406030204" pitchFamily="18" charset="0"/>
                            </a:rPr>
                            <m:t> </m:t>
                          </m:r>
                        </m:num>
                        <m:den>
                          <m:sSub>
                            <m:sSubPr>
                              <m:ctrlPr>
                                <a:rPr lang="en-GB" i="1">
                                  <a:latin typeface="Cambria Math" panose="02040503050406030204" pitchFamily="18" charset="0"/>
                                </a:rPr>
                              </m:ctrlPr>
                            </m:sSubPr>
                            <m:e>
                              <m:r>
                                <a:rPr lang="en-GB" i="1">
                                  <a:latin typeface="Cambria Math" panose="02040503050406030204" pitchFamily="18" charset="0"/>
                                </a:rPr>
                                <m:t>𝐿</m:t>
                              </m:r>
                            </m:e>
                            <m:sub>
                              <m:r>
                                <a:rPr lang="en-GB" i="1">
                                  <a:latin typeface="Cambria Math" panose="02040503050406030204" pitchFamily="18" charset="0"/>
                                </a:rPr>
                                <m:t>2</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b="0" i="1" smtClean="0">
                                  <a:latin typeface="Cambria Math" panose="02040503050406030204" pitchFamily="18" charset="0"/>
                                </a:rPr>
                                <m:t>𝑉</m:t>
                              </m:r>
                            </m:e>
                            <m:sub>
                              <m:r>
                                <a:rPr lang="en-GB" i="1">
                                  <a:latin typeface="Cambria Math" panose="02040503050406030204" pitchFamily="18" charset="0"/>
                                </a:rPr>
                                <m:t>𝑟</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𝑉</m:t>
                              </m:r>
                            </m:e>
                            <m:sub>
                              <m:r>
                                <a:rPr lang="en-GB" i="1">
                                  <a:latin typeface="Cambria Math" panose="02040503050406030204" pitchFamily="18" charset="0"/>
                                </a:rPr>
                                <m:t>𝑙</m:t>
                              </m:r>
                            </m:sub>
                          </m:sSub>
                        </m:num>
                        <m:den>
                          <m:r>
                            <a:rPr lang="en-GB" i="1">
                              <a:latin typeface="Cambria Math" panose="02040503050406030204" pitchFamily="18" charset="0"/>
                            </a:rPr>
                            <m:t>2</m:t>
                          </m:r>
                          <m:sSub>
                            <m:sSubPr>
                              <m:ctrlPr>
                                <a:rPr lang="en-GB" i="1">
                                  <a:latin typeface="Cambria Math" panose="02040503050406030204" pitchFamily="18" charset="0"/>
                                </a:rPr>
                              </m:ctrlPr>
                            </m:sSubPr>
                            <m:e>
                              <m:r>
                                <a:rPr lang="en-GB" i="1">
                                  <a:latin typeface="Cambria Math" panose="02040503050406030204" pitchFamily="18" charset="0"/>
                                </a:rPr>
                                <m:t>𝐿</m:t>
                              </m:r>
                            </m:e>
                            <m:sub>
                              <m:r>
                                <a:rPr lang="en-GB" i="1">
                                  <a:latin typeface="Cambria Math" panose="02040503050406030204" pitchFamily="18" charset="0"/>
                                </a:rPr>
                                <m:t>2</m:t>
                              </m:r>
                            </m:sub>
                          </m:sSub>
                        </m:den>
                      </m:f>
                    </m:oMath>
                  </m:oMathPara>
                </a14:m>
                <a:endParaRPr lang="en-GB" i="1" dirty="0">
                  <a:latin typeface="Cambria Math" panose="02040503050406030204" pitchFamily="18" charset="0"/>
                </a:endParaRPr>
              </a:p>
            </p:txBody>
          </p:sp>
        </mc:Choice>
        <mc:Fallback>
          <p:sp>
            <p:nvSpPr>
              <p:cNvPr id="11" name="TextBox 10"/>
              <p:cNvSpPr txBox="1">
                <a:spLocks noRot="1" noChangeAspect="1" noMove="1" noResize="1" noEditPoints="1" noAdjustHandles="1" noChangeArrowheads="1" noChangeShapeType="1" noTextEdit="1"/>
              </p:cNvSpPr>
              <p:nvPr/>
            </p:nvSpPr>
            <p:spPr>
              <a:xfrm>
                <a:off x="838607" y="2615915"/>
                <a:ext cx="2564721" cy="563872"/>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2" name="TextBox 11"/>
              <p:cNvSpPr txBox="1"/>
              <p:nvPr/>
            </p:nvSpPr>
            <p:spPr>
              <a:xfrm>
                <a:off x="838606" y="3273004"/>
                <a:ext cx="2564721" cy="276999"/>
              </a:xfrm>
              <a:prstGeom prst="rect">
                <a:avLst/>
              </a:prstGeom>
              <a:noFill/>
            </p:spPr>
            <p:txBody>
              <a:bodyPr wrap="square" lIns="0" tIns="0" rIns="0" bIns="0" rtlCol="0">
                <a:spAutoFit/>
              </a:bodyPr>
              <a:lstStyle/>
              <a:p>
                <a14:m>
                  <m:oMath xmlns:m="http://schemas.openxmlformats.org/officeDocument/2006/math">
                    <m:r>
                      <a:rPr lang="en-GB" i="1" smtClean="0">
                        <a:latin typeface="Cambria Math" panose="02040503050406030204" pitchFamily="18" charset="0"/>
                        <a:ea typeface="Cambria Math" panose="02040503050406030204" pitchFamily="18" charset="0"/>
                      </a:rPr>
                      <m:t>𝛼</m:t>
                    </m:r>
                    <m:r>
                      <a:rPr lang="en-GB" i="1" smtClean="0">
                        <a:latin typeface="Cambria Math" panose="02040503050406030204" pitchFamily="18" charset="0"/>
                      </a:rPr>
                      <m:t>=</m:t>
                    </m:r>
                  </m:oMath>
                </a14:m>
                <a:r>
                  <a:rPr lang="en-GB" dirty="0"/>
                  <a:t> </a:t>
                </a:r>
                <a14:m>
                  <m:oMath xmlns:m="http://schemas.openxmlformats.org/officeDocument/2006/math">
                    <m:r>
                      <a:rPr lang="en-GB" i="1">
                        <a:latin typeface="Cambria Math" panose="02040503050406030204" pitchFamily="18" charset="0"/>
                      </a:rPr>
                      <m:t>𝜔</m:t>
                    </m:r>
                    <m:r>
                      <a:rPr lang="en-GB" i="1" smtClean="0">
                        <a:latin typeface="Cambria Math" panose="02040503050406030204" pitchFamily="18" charset="0"/>
                        <a:ea typeface="Cambria Math" panose="02040503050406030204" pitchFamily="18" charset="0"/>
                      </a:rPr>
                      <m:t>×</m:t>
                    </m:r>
                    <m:sSub>
                      <m:sSubPr>
                        <m:ctrlPr>
                          <a:rPr lang="en-GB"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𝑇</m:t>
                        </m:r>
                      </m:e>
                      <m:sub>
                        <m:r>
                          <a:rPr lang="en-GB" b="0" i="1" smtClean="0">
                            <a:latin typeface="Cambria Math" panose="02040503050406030204" pitchFamily="18" charset="0"/>
                            <a:ea typeface="Cambria Math" panose="02040503050406030204" pitchFamily="18" charset="0"/>
                          </a:rPr>
                          <m:t>𝑆</m:t>
                        </m:r>
                      </m:sub>
                    </m:sSub>
                  </m:oMath>
                </a14:m>
                <a:endParaRPr lang="en-GB" i="1" dirty="0">
                  <a:latin typeface="Cambria Math" panose="02040503050406030204" pitchFamily="18" charset="0"/>
                </a:endParaRPr>
              </a:p>
            </p:txBody>
          </p:sp>
        </mc:Choice>
        <mc:Fallback>
          <p:sp>
            <p:nvSpPr>
              <p:cNvPr id="12" name="TextBox 11"/>
              <p:cNvSpPr txBox="1">
                <a:spLocks noRot="1" noChangeAspect="1" noMove="1" noResize="1" noEditPoints="1" noAdjustHandles="1" noChangeArrowheads="1" noChangeShapeType="1" noTextEdit="1"/>
              </p:cNvSpPr>
              <p:nvPr/>
            </p:nvSpPr>
            <p:spPr>
              <a:xfrm>
                <a:off x="838606" y="3273004"/>
                <a:ext cx="2564721" cy="276999"/>
              </a:xfrm>
              <a:prstGeom prst="rect">
                <a:avLst/>
              </a:prstGeom>
              <a:blipFill>
                <a:blip r:embed="rId8"/>
                <a:stretch>
                  <a:fillRect l="-2381" b="-15556"/>
                </a:stretch>
              </a:blipFill>
            </p:spPr>
            <p:txBody>
              <a:bodyPr/>
              <a:lstStyle/>
              <a:p>
                <a:r>
                  <a:rPr lang="en-GB">
                    <a:noFill/>
                  </a:rPr>
                  <a:t> </a:t>
                </a:r>
              </a:p>
            </p:txBody>
          </p:sp>
        </mc:Fallback>
      </mc:AlternateContent>
    </p:spTree>
    <p:extLst>
      <p:ext uri="{BB962C8B-B14F-4D97-AF65-F5344CB8AC3E}">
        <p14:creationId xmlns:p14="http://schemas.microsoft.com/office/powerpoint/2010/main" val="27939021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5000"/>
          </a:stretch>
        </a:blipFill>
        <a:effectLst/>
      </p:bgPr>
    </p:bg>
    <p:spTree>
      <p:nvGrpSpPr>
        <p:cNvPr id="1" name=""/>
        <p:cNvGrpSpPr/>
        <p:nvPr/>
      </p:nvGrpSpPr>
      <p:grpSpPr>
        <a:xfrm>
          <a:off x="0" y="0"/>
          <a:ext cx="0" cy="0"/>
          <a:chOff x="0" y="0"/>
          <a:chExt cx="0" cy="0"/>
        </a:xfrm>
      </p:grpSpPr>
      <p:sp>
        <p:nvSpPr>
          <p:cNvPr id="6" name="Content Placeholder 1"/>
          <p:cNvSpPr txBox="1">
            <a:spLocks/>
          </p:cNvSpPr>
          <p:nvPr/>
        </p:nvSpPr>
        <p:spPr>
          <a:xfrm>
            <a:off x="457200" y="558800"/>
            <a:ext cx="8229600" cy="59397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Simulation and Generated paths</a:t>
            </a:r>
          </a:p>
          <a:p>
            <a:pPr marL="800100" lvl="1" indent="-342900" algn="l">
              <a:buFont typeface="Arial" panose="020B0604020202020204" pitchFamily="34" charset="0"/>
              <a:buChar char="•"/>
            </a:pPr>
            <a:r>
              <a:rPr lang="en-US" b="1" dirty="0"/>
              <a:t>Kinematics </a:t>
            </a:r>
            <a:r>
              <a:rPr lang="en-US" b="1" dirty="0" smtClean="0"/>
              <a:t>Equations</a:t>
            </a:r>
            <a:endParaRPr lang="en-US" b="1" dirty="0"/>
          </a:p>
        </p:txBody>
      </p:sp>
      <p:pic>
        <p:nvPicPr>
          <p:cNvPr id="3" name="Picture 2"/>
          <p:cNvPicPr>
            <a:picLocks noChangeAspect="1"/>
          </p:cNvPicPr>
          <p:nvPr/>
        </p:nvPicPr>
        <p:blipFill>
          <a:blip r:embed="rId3"/>
          <a:stretch>
            <a:fillRect/>
          </a:stretch>
        </p:blipFill>
        <p:spPr>
          <a:xfrm>
            <a:off x="518028" y="1491690"/>
            <a:ext cx="4675275" cy="5067739"/>
          </a:xfrm>
          <a:prstGeom prst="rect">
            <a:avLst/>
          </a:prstGeom>
        </p:spPr>
      </p:pic>
    </p:spTree>
    <p:extLst>
      <p:ext uri="{BB962C8B-B14F-4D97-AF65-F5344CB8AC3E}">
        <p14:creationId xmlns:p14="http://schemas.microsoft.com/office/powerpoint/2010/main" val="297261723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2126c5a3e97488d8c5e8f72d12e4694eb4d5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TotalTime>
  <Words>849</Words>
  <Application>Microsoft Office PowerPoint</Application>
  <PresentationFormat>On-screen Show (4:3)</PresentationFormat>
  <Paragraphs>129</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Calibri Light</vt:lpstr>
      <vt:lpstr>Cambria Math</vt:lpstr>
      <vt:lpstr>Office Theme</vt:lpstr>
      <vt:lpstr>Mobile robot  obstacle avoidance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www.Ghalamo.com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www.Ghalamo.com</dc:creator>
  <dc:description>www.Ghalamo.com</dc:description>
  <cp:lastModifiedBy>sina rabiee</cp:lastModifiedBy>
  <cp:revision>34</cp:revision>
  <dcterms:created xsi:type="dcterms:W3CDTF">2016-04-13T20:14:55Z</dcterms:created>
  <dcterms:modified xsi:type="dcterms:W3CDTF">2023-01-15T08:07:59Z</dcterms:modified>
</cp:coreProperties>
</file>